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61"/>
  </p:notesMasterIdLst>
  <p:sldIdLst>
    <p:sldId id="256" r:id="rId2"/>
    <p:sldId id="270" r:id="rId3"/>
    <p:sldId id="291" r:id="rId4"/>
    <p:sldId id="305" r:id="rId5"/>
    <p:sldId id="306" r:id="rId6"/>
    <p:sldId id="308" r:id="rId7"/>
    <p:sldId id="309" r:id="rId8"/>
    <p:sldId id="307" r:id="rId9"/>
    <p:sldId id="310" r:id="rId10"/>
    <p:sldId id="314" r:id="rId11"/>
    <p:sldId id="315" r:id="rId12"/>
    <p:sldId id="316" r:id="rId13"/>
    <p:sldId id="325" r:id="rId14"/>
    <p:sldId id="317" r:id="rId15"/>
    <p:sldId id="319" r:id="rId16"/>
    <p:sldId id="320" r:id="rId17"/>
    <p:sldId id="322" r:id="rId18"/>
    <p:sldId id="318" r:id="rId19"/>
    <p:sldId id="331" r:id="rId20"/>
    <p:sldId id="327" r:id="rId21"/>
    <p:sldId id="328" r:id="rId22"/>
    <p:sldId id="330" r:id="rId23"/>
    <p:sldId id="326" r:id="rId24"/>
    <p:sldId id="329" r:id="rId25"/>
    <p:sldId id="333" r:id="rId26"/>
    <p:sldId id="334" r:id="rId27"/>
    <p:sldId id="336" r:id="rId28"/>
    <p:sldId id="337" r:id="rId29"/>
    <p:sldId id="338" r:id="rId30"/>
    <p:sldId id="339" r:id="rId31"/>
    <p:sldId id="340" r:id="rId32"/>
    <p:sldId id="341" r:id="rId33"/>
    <p:sldId id="342" r:id="rId34"/>
    <p:sldId id="343" r:id="rId35"/>
    <p:sldId id="348" r:id="rId36"/>
    <p:sldId id="344" r:id="rId37"/>
    <p:sldId id="346" r:id="rId38"/>
    <p:sldId id="347" r:id="rId39"/>
    <p:sldId id="349" r:id="rId40"/>
    <p:sldId id="350" r:id="rId41"/>
    <p:sldId id="364" r:id="rId42"/>
    <p:sldId id="366" r:id="rId43"/>
    <p:sldId id="365" r:id="rId44"/>
    <p:sldId id="367" r:id="rId45"/>
    <p:sldId id="368" r:id="rId46"/>
    <p:sldId id="369" r:id="rId47"/>
    <p:sldId id="370" r:id="rId48"/>
    <p:sldId id="335" r:id="rId49"/>
    <p:sldId id="352" r:id="rId50"/>
    <p:sldId id="353" r:id="rId51"/>
    <p:sldId id="354" r:id="rId52"/>
    <p:sldId id="362" r:id="rId53"/>
    <p:sldId id="357" r:id="rId54"/>
    <p:sldId id="358" r:id="rId55"/>
    <p:sldId id="359" r:id="rId56"/>
    <p:sldId id="360" r:id="rId57"/>
    <p:sldId id="356" r:id="rId58"/>
    <p:sldId id="363" r:id="rId59"/>
    <p:sldId id="304" r:id="rId60"/>
  </p:sldIdLst>
  <p:sldSz cx="12192000" cy="6858000"/>
  <p:notesSz cx="12192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69" autoAdjust="0"/>
  </p:normalViewPr>
  <p:slideViewPr>
    <p:cSldViewPr>
      <p:cViewPr varScale="1">
        <p:scale>
          <a:sx n="81" d="100"/>
          <a:sy n="81" d="100"/>
        </p:scale>
        <p:origin x="96" y="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13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F5E7D-2BF2-4F4C-926D-97E2103A3CB9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DFE16-49D2-4B70-B8A0-ED0D2669F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093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05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0214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16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3975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9486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472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062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713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9690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269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616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753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5307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2454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6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7137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9495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9345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097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7760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3050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589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0938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0460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914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6519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7971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6019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2396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333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4879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21632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141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34421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24045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54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160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609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386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032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DFE16-49D2-4B70-B8A0-ED0D2669F3EA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638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ECD19FB2-3AAB-4D03-B13A-2960828C78E3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14521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5446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F0FD78B-DB02-4362-BCDC-98A55456977C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2495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Титульная страниц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auto">
          <a:xfrm>
            <a:off x="0" y="6318000"/>
            <a:ext cx="12192000" cy="54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TextBox 1"/>
          <p:cNvSpPr txBox="1"/>
          <p:nvPr userDrawn="1"/>
        </p:nvSpPr>
        <p:spPr>
          <a:xfrm>
            <a:off x="263352" y="6426417"/>
            <a:ext cx="121446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ЗНАНИЕ </a:t>
            </a:r>
            <a:r>
              <a:rPr lang="en-US" sz="150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#</a:t>
            </a:r>
            <a:r>
              <a:rPr lang="ru-RU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ВОСПИТАНИЕ </a:t>
            </a:r>
            <a:r>
              <a:rPr lang="en-US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#</a:t>
            </a:r>
            <a:r>
              <a:rPr lang="ru-RU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ТВОРЧЕСТВО</a:t>
            </a:r>
            <a:r>
              <a:rPr lang="en-US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#</a:t>
            </a:r>
            <a:r>
              <a:rPr lang="ru-RU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ОБРАЗОВАТЕЛЬНАЯ СРЕДА</a:t>
            </a:r>
            <a:r>
              <a:rPr lang="en-US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#</a:t>
            </a:r>
            <a:r>
              <a:rPr lang="ru-RU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ЗДОРОВЬЕ</a:t>
            </a:r>
            <a:r>
              <a:rPr lang="en-US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# </a:t>
            </a:r>
            <a:r>
              <a:rPr lang="ru-RU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ШКОЛЬНАЯ КОМАНДА </a:t>
            </a:r>
            <a:r>
              <a:rPr lang="en-US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#</a:t>
            </a:r>
            <a:r>
              <a:rPr lang="ru-RU" sz="1500" baseline="0" dirty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КЛИМАТ </a:t>
            </a:r>
            <a:endParaRPr lang="ru-RU" sz="1500" dirty="0">
              <a:solidFill>
                <a:schemeClr val="bg1"/>
              </a:solidFill>
              <a:effectLst/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7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 bwMode="auto">
          <a:xfrm>
            <a:off x="0" y="6318000"/>
            <a:ext cx="12192000" cy="54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 userDrawn="1"/>
        </p:nvSpPr>
        <p:spPr bwMode="auto">
          <a:xfrm>
            <a:off x="11414336" y="5932247"/>
            <a:ext cx="510964" cy="925753"/>
          </a:xfrm>
          <a:prstGeom prst="rect">
            <a:avLst/>
          </a:prstGeom>
          <a:solidFill>
            <a:srgbClr val="F38221"/>
          </a:solidFill>
        </p:spPr>
        <p:txBody>
          <a:bodyPr wrap="square" lIns="36000" tIns="72000" rIns="36000" bIns="540000" rtlCol="0">
            <a:spAutoFit/>
          </a:bodyPr>
          <a:lstStyle/>
          <a:p>
            <a:pPr algn="ctr">
              <a:defRPr/>
            </a:pPr>
            <a:fld id="{B69A2F11-600D-44D7-A0E2-CE2D3B9D58E9}" type="slidenum">
              <a:rPr lang="ru-RU" sz="1800">
                <a:solidFill>
                  <a:schemeClr val="bg1"/>
                </a:solidFill>
                <a:latin typeface="Proxima Nova Rg"/>
              </a:rPr>
              <a:t>‹#›</a:t>
            </a:fld>
            <a:endParaRPr lang="ru-RU" sz="1800">
              <a:solidFill>
                <a:schemeClr val="bg1"/>
              </a:solidFill>
              <a:latin typeface="Proxima Nova Rg"/>
            </a:endParaRPr>
          </a:p>
        </p:txBody>
      </p:sp>
      <p:sp>
        <p:nvSpPr>
          <p:cNvPr id="12" name="Freeform 43"/>
          <p:cNvSpPr/>
          <p:nvPr/>
        </p:nvSpPr>
        <p:spPr bwMode="auto">
          <a:xfrm>
            <a:off x="263352" y="501043"/>
            <a:ext cx="96794" cy="399512"/>
          </a:xfrm>
          <a:custGeom>
            <a:avLst/>
            <a:gdLst/>
            <a:ahLst/>
            <a:cxnLst>
              <a:cxn ang="0">
                <a:pos x="46" y="800"/>
              </a:cxn>
              <a:cxn ang="0">
                <a:pos x="204" y="800"/>
              </a:cxn>
              <a:cxn ang="0">
                <a:pos x="204" y="842"/>
              </a:cxn>
              <a:cxn ang="0">
                <a:pos x="0" y="842"/>
              </a:cxn>
              <a:cxn ang="0">
                <a:pos x="0" y="0"/>
              </a:cxn>
              <a:cxn ang="0">
                <a:pos x="204" y="0"/>
              </a:cxn>
              <a:cxn ang="0">
                <a:pos x="204" y="43"/>
              </a:cxn>
              <a:cxn ang="0">
                <a:pos x="46" y="43"/>
              </a:cxn>
              <a:cxn ang="0">
                <a:pos x="46" y="800"/>
              </a:cxn>
            </a:cxnLst>
            <a:rect l="0" t="0" r="r" b="b"/>
            <a:pathLst>
              <a:path w="204" h="842" extrusionOk="0">
                <a:moveTo>
                  <a:pt x="46" y="800"/>
                </a:moveTo>
                <a:lnTo>
                  <a:pt x="204" y="800"/>
                </a:lnTo>
                <a:lnTo>
                  <a:pt x="204" y="842"/>
                </a:lnTo>
                <a:lnTo>
                  <a:pt x="0" y="842"/>
                </a:lnTo>
                <a:lnTo>
                  <a:pt x="0" y="0"/>
                </a:lnTo>
                <a:lnTo>
                  <a:pt x="204" y="0"/>
                </a:lnTo>
                <a:lnTo>
                  <a:pt x="204" y="43"/>
                </a:lnTo>
                <a:lnTo>
                  <a:pt x="46" y="43"/>
                </a:lnTo>
                <a:lnTo>
                  <a:pt x="46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13" name="Freeform 44"/>
          <p:cNvSpPr/>
          <p:nvPr/>
        </p:nvSpPr>
        <p:spPr bwMode="auto">
          <a:xfrm>
            <a:off x="3694950" y="501043"/>
            <a:ext cx="96794" cy="399512"/>
          </a:xfrm>
          <a:custGeom>
            <a:avLst/>
            <a:gdLst/>
            <a:ahLst/>
            <a:cxnLst>
              <a:cxn ang="0">
                <a:pos x="158" y="800"/>
              </a:cxn>
              <a:cxn ang="0">
                <a:pos x="0" y="800"/>
              </a:cxn>
              <a:cxn ang="0">
                <a:pos x="0" y="842"/>
              </a:cxn>
              <a:cxn ang="0">
                <a:pos x="204" y="842"/>
              </a:cxn>
              <a:cxn ang="0">
                <a:pos x="204" y="0"/>
              </a:cxn>
              <a:cxn ang="0">
                <a:pos x="0" y="0"/>
              </a:cxn>
              <a:cxn ang="0">
                <a:pos x="0" y="43"/>
              </a:cxn>
              <a:cxn ang="0">
                <a:pos x="158" y="43"/>
              </a:cxn>
              <a:cxn ang="0">
                <a:pos x="158" y="800"/>
              </a:cxn>
            </a:cxnLst>
            <a:rect l="0" t="0" r="r" b="b"/>
            <a:pathLst>
              <a:path w="204" h="842" extrusionOk="0">
                <a:moveTo>
                  <a:pt x="158" y="800"/>
                </a:moveTo>
                <a:lnTo>
                  <a:pt x="0" y="800"/>
                </a:lnTo>
                <a:lnTo>
                  <a:pt x="0" y="842"/>
                </a:lnTo>
                <a:lnTo>
                  <a:pt x="204" y="842"/>
                </a:lnTo>
                <a:lnTo>
                  <a:pt x="204" y="0"/>
                </a:lnTo>
                <a:lnTo>
                  <a:pt x="0" y="0"/>
                </a:lnTo>
                <a:lnTo>
                  <a:pt x="0" y="43"/>
                </a:lnTo>
                <a:lnTo>
                  <a:pt x="158" y="43"/>
                </a:lnTo>
                <a:lnTo>
                  <a:pt x="158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cxnSp>
        <p:nvCxnSpPr>
          <p:cNvPr id="54" name="Прямая соединительная линия 53"/>
          <p:cNvCxnSpPr>
            <a:cxnSpLocks/>
          </p:cNvCxnSpPr>
          <p:nvPr userDrawn="1"/>
        </p:nvCxnSpPr>
        <p:spPr bwMode="auto">
          <a:xfrm>
            <a:off x="0" y="1200150"/>
            <a:ext cx="12192000" cy="0"/>
          </a:xfrm>
          <a:prstGeom prst="line">
            <a:avLst/>
          </a:prstGeom>
          <a:ln w="25400">
            <a:solidFill>
              <a:srgbClr val="F38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Текст 65"/>
          <p:cNvSpPr>
            <a:spLocks noGrp="1"/>
          </p:cNvSpPr>
          <p:nvPr userDrawn="1">
            <p:ph type="body" sz="quarter" idx="10"/>
          </p:nvPr>
        </p:nvSpPr>
        <p:spPr bwMode="auto">
          <a:xfrm>
            <a:off x="550862" y="1481138"/>
            <a:ext cx="5225823" cy="4451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Proxima Nova Rg"/>
              </a:defRPr>
            </a:lvl1pPr>
            <a:lvl2pPr marL="457200" indent="0">
              <a:buNone/>
              <a:defRPr>
                <a:latin typeface="Proxima Nova Rg"/>
              </a:defRPr>
            </a:lvl2pPr>
            <a:lvl3pPr marL="914400" indent="0">
              <a:buNone/>
              <a:defRPr>
                <a:latin typeface="Proxima Nova Rg"/>
              </a:defRPr>
            </a:lvl3pPr>
            <a:lvl4pPr marL="1371600" indent="0">
              <a:buNone/>
              <a:defRPr>
                <a:latin typeface="Proxima Nova Rg"/>
              </a:defRPr>
            </a:lvl4pPr>
            <a:lvl5pPr marL="1828800" indent="0">
              <a:buNone/>
              <a:defRPr>
                <a:latin typeface="Proxima Nova Rg"/>
              </a:defRPr>
            </a:lvl5pPr>
          </a:lstStyle>
          <a:p>
            <a:pPr lvl="0">
              <a:defRPr/>
            </a:pPr>
            <a:r>
              <a:rPr lang="ru-RU" dirty="0"/>
              <a:t>Образец текста</a:t>
            </a:r>
            <a:endParaRPr dirty="0"/>
          </a:p>
          <a:p>
            <a:pPr lvl="1">
              <a:defRPr/>
            </a:pPr>
            <a:r>
              <a:rPr lang="ru-RU" dirty="0"/>
              <a:t>Второй уровень</a:t>
            </a:r>
            <a:endParaRPr dirty="0"/>
          </a:p>
          <a:p>
            <a:pPr lvl="2">
              <a:defRPr/>
            </a:pPr>
            <a:r>
              <a:rPr lang="ru-RU" dirty="0"/>
              <a:t>Третий уровень</a:t>
            </a:r>
            <a:endParaRPr dirty="0"/>
          </a:p>
          <a:p>
            <a:pPr lvl="3">
              <a:defRPr/>
            </a:pPr>
            <a:r>
              <a:rPr lang="ru-RU" dirty="0"/>
              <a:t>Четвертый уровень</a:t>
            </a:r>
            <a:endParaRPr dirty="0"/>
          </a:p>
          <a:p>
            <a:pPr lvl="4">
              <a:defRPr/>
            </a:pPr>
            <a:r>
              <a:rPr lang="ru-RU" dirty="0"/>
              <a:t>Пятый уровень</a:t>
            </a:r>
          </a:p>
        </p:txBody>
      </p:sp>
      <p:sp>
        <p:nvSpPr>
          <p:cNvPr id="68" name="Текст 67"/>
          <p:cNvSpPr>
            <a:spLocks noGrp="1"/>
          </p:cNvSpPr>
          <p:nvPr userDrawn="1">
            <p:ph type="body" sz="quarter" idx="11"/>
          </p:nvPr>
        </p:nvSpPr>
        <p:spPr bwMode="auto">
          <a:xfrm>
            <a:off x="5965825" y="1481138"/>
            <a:ext cx="5181600" cy="44513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Proxima Nova Rg"/>
              </a:defRPr>
            </a:lvl1pPr>
            <a:lvl2pPr marL="457200" indent="0">
              <a:buFontTx/>
              <a:buNone/>
              <a:defRPr>
                <a:latin typeface="Proxima Nova Rg"/>
              </a:defRPr>
            </a:lvl2pPr>
            <a:lvl3pPr marL="914400" indent="0">
              <a:buFontTx/>
              <a:buNone/>
              <a:defRPr>
                <a:latin typeface="Proxima Nova Rg"/>
              </a:defRPr>
            </a:lvl3pPr>
            <a:lvl4pPr marL="1371600" indent="0">
              <a:buFontTx/>
              <a:buNone/>
              <a:defRPr>
                <a:latin typeface="Proxima Nova Rg"/>
              </a:defRPr>
            </a:lvl4pPr>
            <a:lvl5pPr marL="1828800" indent="0">
              <a:buFontTx/>
              <a:buNone/>
              <a:defRPr>
                <a:latin typeface="Proxima Nova Rg"/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1" name="Текст 70"/>
          <p:cNvSpPr>
            <a:spLocks noGrp="1"/>
          </p:cNvSpPr>
          <p:nvPr userDrawn="1">
            <p:ph type="body" sz="quarter" idx="12" hasCustomPrompt="1"/>
          </p:nvPr>
        </p:nvSpPr>
        <p:spPr bwMode="auto">
          <a:xfrm>
            <a:off x="4079775" y="348254"/>
            <a:ext cx="7067649" cy="6667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latin typeface="Proxima Nova Rg"/>
              </a:defRPr>
            </a:lvl1pPr>
          </a:lstStyle>
          <a:p>
            <a:pPr>
              <a:lnSpc>
                <a:spcPct val="110000"/>
              </a:lnSpc>
              <a:defRPr/>
            </a:pPr>
            <a:r>
              <a:rPr lang="ru-RU" dirty="0"/>
              <a:t>ЗАГОЛОВОК СЛАЙДА </a:t>
            </a:r>
            <a:br>
              <a:rPr lang="ru-RU" dirty="0"/>
            </a:br>
            <a:r>
              <a:rPr lang="ru-RU" dirty="0"/>
              <a:t>ИЛИ НАЗВАНИЕ ТЕМЫ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FFD9EE6-36FA-4B0B-8573-CF302979B64E}"/>
              </a:ext>
            </a:extLst>
          </p:cNvPr>
          <p:cNvSpPr txBox="1"/>
          <p:nvPr userDrawn="1"/>
        </p:nvSpPr>
        <p:spPr>
          <a:xfrm>
            <a:off x="292848" y="404664"/>
            <a:ext cx="34603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/>
                </a:solidFill>
              </a:rPr>
              <a:t>Вместе к успеху!</a:t>
            </a:r>
          </a:p>
        </p:txBody>
      </p:sp>
    </p:spTree>
    <p:extLst>
      <p:ext uri="{BB962C8B-B14F-4D97-AF65-F5344CB8AC3E}">
        <p14:creationId xmlns:p14="http://schemas.microsoft.com/office/powerpoint/2010/main" val="347787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79619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F39F4F5-F4D2-4D2A-AB60-88D37ADCB869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82101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23BC6CE-6D1E-47E5-8859-F31AC5380EB2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20699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1B4E7C4-4DA4-404D-9965-B13F2DD7D8BF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8682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26250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E7884882-FB12-4BC8-9960-9AD8104D7FAE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67957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9265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471A834-4F3C-4AF9-9C74-05EC35A0F292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6656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59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7C3FA29-3E52-449B-8535-1A946BB07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533" y="404664"/>
            <a:ext cx="5635346" cy="5616624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 bwMode="auto">
          <a:xfrm>
            <a:off x="7834556" y="4293096"/>
            <a:ext cx="27813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Proxima Nova Rg"/>
              </a:rPr>
              <a:t>gymn42.gosuslugi.ru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Proxima Nova Rg"/>
            </a:endParaRPr>
          </a:p>
        </p:txBody>
      </p:sp>
      <p:sp>
        <p:nvSpPr>
          <p:cNvPr id="58" name="TextBox 57"/>
          <p:cNvSpPr txBox="1"/>
          <p:nvPr/>
        </p:nvSpPr>
        <p:spPr bwMode="auto">
          <a:xfrm>
            <a:off x="7536604" y="3212976"/>
            <a:ext cx="3481831" cy="661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endParaRPr dirty="0"/>
          </a:p>
          <a:p>
            <a:pPr algn="ctr">
              <a:defRPr/>
            </a:pPr>
            <a:r>
              <a:rPr lang="ru-RU" sz="2500" dirty="0">
                <a:solidFill>
                  <a:srgbClr val="2162AE"/>
                </a:solidFill>
                <a:latin typeface="Proxima Nova Rg"/>
              </a:rPr>
              <a:t>42 </a:t>
            </a:r>
            <a:r>
              <a:rPr lang="ru-RU" sz="2500" dirty="0">
                <a:solidFill>
                  <a:srgbClr val="F38221"/>
                </a:solidFill>
                <a:latin typeface="Proxima Nova Rg"/>
              </a:rPr>
              <a:t>|</a:t>
            </a:r>
            <a:r>
              <a:rPr lang="ru-RU" sz="2500" dirty="0">
                <a:solidFill>
                  <a:srgbClr val="FF0000"/>
                </a:solidFill>
                <a:latin typeface="Proxima Nova Rg"/>
              </a:rPr>
              <a:t> </a:t>
            </a:r>
            <a:r>
              <a:rPr lang="ru-RU" sz="2500" dirty="0">
                <a:solidFill>
                  <a:srgbClr val="2162AE"/>
                </a:solidFill>
                <a:latin typeface="Proxima Nova Rg"/>
              </a:rPr>
              <a:t>БАРНАУЛ</a:t>
            </a:r>
            <a:endParaRPr lang="ru-RU" sz="2500" b="1" dirty="0">
              <a:solidFill>
                <a:srgbClr val="2162AE"/>
              </a:solidFill>
              <a:latin typeface="Proxima Nova Rg"/>
            </a:endParaRPr>
          </a:p>
        </p:txBody>
      </p:sp>
      <p:sp>
        <p:nvSpPr>
          <p:cNvPr id="59" name="TextBox 58"/>
          <p:cNvSpPr txBox="1"/>
          <p:nvPr/>
        </p:nvSpPr>
        <p:spPr bwMode="auto">
          <a:xfrm>
            <a:off x="462940" y="2186283"/>
            <a:ext cx="583451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Семинар «Конструктор маршрута индивидуального социально-педагогического сопровождения обучающегося, признанного находящимся в СОП»</a:t>
            </a:r>
          </a:p>
          <a:p>
            <a:pPr algn="ctr">
              <a:defRPr/>
            </a:pP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3" name="TextBox 62"/>
          <p:cNvSpPr txBox="1"/>
          <p:nvPr/>
        </p:nvSpPr>
        <p:spPr bwMode="auto">
          <a:xfrm>
            <a:off x="839416" y="4416206"/>
            <a:ext cx="497227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/>
                <a:cs typeface="Times New Roman"/>
              </a:rPr>
              <a:t>Шилова Ольга Александровна, </a:t>
            </a:r>
          </a:p>
          <a:p>
            <a:pPr algn="ctr">
              <a:defRPr/>
            </a:pPr>
            <a:r>
              <a:rPr lang="ru-RU" sz="2000" dirty="0">
                <a:latin typeface="Times New Roman"/>
                <a:cs typeface="Times New Roman"/>
              </a:rPr>
              <a:t>Педагог-психолог, социальный педагог</a:t>
            </a:r>
          </a:p>
          <a:p>
            <a:pPr algn="ctr">
              <a:defRPr/>
            </a:pPr>
            <a:r>
              <a:rPr lang="ru-RU" sz="2000" dirty="0">
                <a:latin typeface="Times New Roman"/>
                <a:cs typeface="Times New Roman"/>
              </a:rPr>
              <a:t>МБОУ «Гимназия № 42» г. Барнаула, Алтайского края</a:t>
            </a:r>
            <a:endParaRPr lang="ru-RU" sz="2000" dirty="0">
              <a:latin typeface="Proxima Nova Rg"/>
            </a:endParaRPr>
          </a:p>
        </p:txBody>
      </p:sp>
      <p:sp>
        <p:nvSpPr>
          <p:cNvPr id="8" name="Freeform 43"/>
          <p:cNvSpPr/>
          <p:nvPr/>
        </p:nvSpPr>
        <p:spPr bwMode="auto">
          <a:xfrm>
            <a:off x="7752184" y="2571665"/>
            <a:ext cx="120485" cy="497295"/>
          </a:xfrm>
          <a:custGeom>
            <a:avLst/>
            <a:gdLst/>
            <a:ahLst/>
            <a:cxnLst>
              <a:cxn ang="0">
                <a:pos x="46" y="800"/>
              </a:cxn>
              <a:cxn ang="0">
                <a:pos x="204" y="800"/>
              </a:cxn>
              <a:cxn ang="0">
                <a:pos x="204" y="842"/>
              </a:cxn>
              <a:cxn ang="0">
                <a:pos x="0" y="842"/>
              </a:cxn>
              <a:cxn ang="0">
                <a:pos x="0" y="0"/>
              </a:cxn>
              <a:cxn ang="0">
                <a:pos x="204" y="0"/>
              </a:cxn>
              <a:cxn ang="0">
                <a:pos x="204" y="43"/>
              </a:cxn>
              <a:cxn ang="0">
                <a:pos x="46" y="43"/>
              </a:cxn>
              <a:cxn ang="0">
                <a:pos x="46" y="800"/>
              </a:cxn>
            </a:cxnLst>
            <a:rect l="0" t="0" r="r" b="b"/>
            <a:pathLst>
              <a:path w="204" h="842" extrusionOk="0">
                <a:moveTo>
                  <a:pt x="46" y="800"/>
                </a:moveTo>
                <a:lnTo>
                  <a:pt x="204" y="800"/>
                </a:lnTo>
                <a:lnTo>
                  <a:pt x="204" y="842"/>
                </a:lnTo>
                <a:lnTo>
                  <a:pt x="0" y="842"/>
                </a:lnTo>
                <a:lnTo>
                  <a:pt x="0" y="0"/>
                </a:lnTo>
                <a:lnTo>
                  <a:pt x="204" y="0"/>
                </a:lnTo>
                <a:lnTo>
                  <a:pt x="204" y="43"/>
                </a:lnTo>
                <a:lnTo>
                  <a:pt x="46" y="43"/>
                </a:lnTo>
                <a:lnTo>
                  <a:pt x="46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Freeform 44"/>
          <p:cNvSpPr/>
          <p:nvPr/>
        </p:nvSpPr>
        <p:spPr bwMode="auto">
          <a:xfrm>
            <a:off x="10656035" y="2571665"/>
            <a:ext cx="120485" cy="497295"/>
          </a:xfrm>
          <a:custGeom>
            <a:avLst/>
            <a:gdLst/>
            <a:ahLst/>
            <a:cxnLst>
              <a:cxn ang="0">
                <a:pos x="158" y="800"/>
              </a:cxn>
              <a:cxn ang="0">
                <a:pos x="0" y="800"/>
              </a:cxn>
              <a:cxn ang="0">
                <a:pos x="0" y="842"/>
              </a:cxn>
              <a:cxn ang="0">
                <a:pos x="204" y="842"/>
              </a:cxn>
              <a:cxn ang="0">
                <a:pos x="204" y="0"/>
              </a:cxn>
              <a:cxn ang="0">
                <a:pos x="0" y="0"/>
              </a:cxn>
              <a:cxn ang="0">
                <a:pos x="0" y="43"/>
              </a:cxn>
              <a:cxn ang="0">
                <a:pos x="158" y="43"/>
              </a:cxn>
              <a:cxn ang="0">
                <a:pos x="158" y="800"/>
              </a:cxn>
            </a:cxnLst>
            <a:rect l="0" t="0" r="r" b="b"/>
            <a:pathLst>
              <a:path w="204" h="842" extrusionOk="0">
                <a:moveTo>
                  <a:pt x="158" y="800"/>
                </a:moveTo>
                <a:lnTo>
                  <a:pt x="0" y="800"/>
                </a:lnTo>
                <a:lnTo>
                  <a:pt x="0" y="842"/>
                </a:lnTo>
                <a:lnTo>
                  <a:pt x="204" y="842"/>
                </a:lnTo>
                <a:lnTo>
                  <a:pt x="204" y="0"/>
                </a:lnTo>
                <a:lnTo>
                  <a:pt x="0" y="0"/>
                </a:lnTo>
                <a:lnTo>
                  <a:pt x="0" y="43"/>
                </a:lnTo>
                <a:lnTo>
                  <a:pt x="158" y="43"/>
                </a:lnTo>
                <a:lnTo>
                  <a:pt x="158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8708DA9B-E3D2-44CD-ACCB-901A9C515C16}"/>
              </a:ext>
            </a:extLst>
          </p:cNvPr>
          <p:cNvSpPr txBox="1"/>
          <p:nvPr/>
        </p:nvSpPr>
        <p:spPr>
          <a:xfrm>
            <a:off x="7752184" y="2545740"/>
            <a:ext cx="3051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Вместе к успеху!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198A1AC-2AD5-4002-98D0-A63206DDD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64" y="260648"/>
            <a:ext cx="1175054" cy="1080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15480" y="2297432"/>
            <a:ext cx="9361040" cy="4392488"/>
          </a:xfrm>
        </p:spPr>
        <p:txBody>
          <a:bodyPr>
            <a:no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по выявлению нарушений прав и законных интересов детей, рисков социального сиротства и проведению индивидуальной  профилактической  работы  с  несовершеннолетними и их семьями осуществляется органами и учреждениями системы профилактики в соответствии с их компетенцией и в порядке, установленном законодательством Российской Федерации и Алтайского края.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63752" y="188640"/>
            <a:ext cx="7848872" cy="1159020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нарушения прав и законных интересов детей,</a:t>
            </a:r>
          </a:p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рисков социального сиротства, признаков социально опасного положения несовершеннолетних детей и их семей</a:t>
            </a:r>
          </a:p>
        </p:txBody>
      </p:sp>
    </p:spTree>
    <p:extLst>
      <p:ext uri="{BB962C8B-B14F-4D97-AF65-F5344CB8AC3E}">
        <p14:creationId xmlns:p14="http://schemas.microsoft.com/office/powerpoint/2010/main" val="1532811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CAF5ED0-A84C-4C85-8E79-1AE9584021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627" y="1386370"/>
            <a:ext cx="5616623" cy="5851892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Безнадзорные или беспризорные.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Занимающиеся бродяжничеством или попрошайничеством.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Содержащиеся в социально-реабилитационных центрах для несовершеннолетних, социальных приютах, центрах помощи детям, оставшимся без попечения родителей, специальных учебно-воспитательных и других учреждениях для несовершеннолетних, нуждающихся в социальной помощи и (или) реабилитации.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Употребляющие наркотические средства или психотропные вещества без назначения врача либо употребляющие одурманивающие вещества, алкогольную и спиртосодержащую продукцию.</a:t>
            </a:r>
          </a:p>
          <a:p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776" y="35405"/>
            <a:ext cx="7416825" cy="66675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лиц, в отношении которых проводится индивидуальная профилактическая работа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(ч. 3., ст. 5 Федерального закона № 120-ФЗ)</a:t>
            </a: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EB9FCC1-B5DD-42F0-8869-071223A486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63952" y="1386370"/>
            <a:ext cx="6410089" cy="5608484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Совершившие правонарушение, повлекшее применение мер административной ответственности.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Совершившие правонарушение до достижения возраста, с которого наступает административная ответственность.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Освобожденные от уголовной ответственности вследствие акта об амнистии или в связи с изменением обстановки, а также в случаях, когда признано, что исправление несовершеннолетнего может быть достигнуто путем применения принудительных мер воспитательного воздействия.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Совершившие общественно опасное деяние и не подлежащие уголовной ответственности в связи с недостижением возраста, с которого наступает уголовная ответственность, или вследствие отставания в психическом развитии, не связанного 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психическим расстройством.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04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CAF5ED0-A84C-4C85-8E79-1AE9584021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328" y="1291072"/>
            <a:ext cx="6552728" cy="5851892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Обвиняемые или подозреваемые в совершении преступлений, в отношении которых избраны меры пресечения, предусмотренные Уголовно-процессуальным кодексом Российской Федерации.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Условно-досрочно освобожденные от отбывания наказания, освобожденные от наказания вследствие акта об амнистии или в связи с помилованием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Которым предоставлена отсрочка отбывания наказания или отсрочка исполнения приговора.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Освобожденные из учреждений уголовно-исполнительной системы, вернувшиеся из специальных учебно-воспитательных учреждений закрытого типа, если они в период пребывания в указанных учреждениях допускали нарушения режима, совершали противоправные деяния и (или) после освобождения (выпуска) находятся в социально опасном положении и (или) нуждаются в социальной помощи и (или) реабилитации.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51784" y="116632"/>
            <a:ext cx="7067649" cy="66675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лиц, в отношении которых проводится индивидуальная профилактическая работа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(ч. 3., ст. 5 Федерального закона № 120-ФЗ)</a:t>
            </a:r>
          </a:p>
        </p:txBody>
      </p:sp>
      <p:sp>
        <p:nvSpPr>
          <p:cNvPr id="6" name="Текст 1">
            <a:extLst>
              <a:ext uri="{FF2B5EF4-FFF2-40B4-BE49-F238E27FC236}">
                <a16:creationId xmlns="" xmlns:a16="http://schemas.microsoft.com/office/drawing/2014/main" id="{D2AD2694-62ED-4D1F-A800-3767D77E7D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59973" y="1314435"/>
            <a:ext cx="5832648" cy="5608484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Осужденные за совершение преступления небольшой или средней тяжести и освобожденные судом от наказания с применением принудительных мер воспитательного воздействия.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Осужденные условно, осужденные к обязательным работам, исправительным работам или иным мерам наказания, не связанным с лишением свободы.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Обвиняемые или подозреваемые в совершении преступлений, в отношении которых избраны меры пресечения, предусмотренные Уголовно-процессуальным кодексом Российской Федерации.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Условно-досрочно освобожденные от отбывания наказания, освобожденные от наказания вследствие акта об амнистии или в связи с помилованием.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88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3352" y="1268760"/>
            <a:ext cx="5832648" cy="4824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злоупотребление родителями или иными законными представителями несовершеннолетних спиртными напитками, употребление наркотических средств или психотропных веществ;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вовлечение детей в противоправные или антиобщественные действия (попрошайничество, бродяжничество и т.д.);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наличие признаков жестокого обращения родителей (иных законных представителей)  с  ребенком  (детьми),  выражающееся,  в  частности, в осуществлении физического или психического насилия над ними, в покушении на их половую неприкосновенность;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пренебрежительное, грубое, унижающее человеческое достоинство обращение, оскорбление или эксплуатация детей;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д)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отсутствие ухода за ребенком, отвечающего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260648"/>
            <a:ext cx="7848872" cy="768057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Обстоятельства, свидетельствующие</a:t>
            </a:r>
          </a:p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нарушении прав и законных интересов детей</a:t>
            </a:r>
          </a:p>
        </p:txBody>
      </p:sp>
      <p:sp>
        <p:nvSpPr>
          <p:cNvPr id="5" name="Текст 2">
            <a:extLst>
              <a:ext uri="{FF2B5EF4-FFF2-40B4-BE49-F238E27FC236}">
                <a16:creationId xmlns="" xmlns:a16="http://schemas.microsoft.com/office/drawing/2014/main" id="{D67072D3-3FCE-4E12-83F6-3D32961549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19080" y="1258139"/>
            <a:ext cx="5953583" cy="4824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физиологическим потребностям ребенка в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его возрастом и состоянием здоровья (например, непредоставление малолетнему ребенку воды, питания, крова, неосуществление ухода за трудным ребенком либо заведомое оставление ребенка в опасном для жизни или здоровья состоянии, лишенного возможности принять меры к самосохранению в связи с малолетним возрастом);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е)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полная или частичная утрата родителями (иными законными представителями) контроля за поведением детей, иные действия или бездействие, приводящие к нанесению вреда физическому и психическому здоровью детей, их нравственному развитию;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ж)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неоказание медицинской помощи детям;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з)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иные обстоятельства, нарушающие жизнеобеспечение детей, реализацию их прав и законных интересов.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437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15480" y="1484784"/>
            <a:ext cx="9361040" cy="4392488"/>
          </a:xfrm>
        </p:spPr>
        <p:txBody>
          <a:bodyPr>
            <a:noAutofit/>
          </a:bodyPr>
          <a:lstStyle/>
          <a:p>
            <a:pPr marL="0" lvl="3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3"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поступивших сведений</a:t>
            </a:r>
          </a:p>
          <a:p>
            <a:pPr marL="0" lvl="3"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возможном нарушении прав детей осуществляется каждым органом и учреждением системы профилактики</a:t>
            </a:r>
          </a:p>
          <a:p>
            <a:pPr marL="0" lvl="3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3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3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учета поступивших сведений о возможном нарушении прав и законных интересов детей, о несовершеннолетних (семьях), оказавшихся в COП, (признаках социально опасного положения)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260648"/>
            <a:ext cx="7848872" cy="768057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поступивших сведений</a:t>
            </a:r>
          </a:p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возможном нарушении прав детей</a:t>
            </a:r>
          </a:p>
        </p:txBody>
      </p:sp>
      <p:sp>
        <p:nvSpPr>
          <p:cNvPr id="3" name="Стрелка: вниз 2">
            <a:extLst>
              <a:ext uri="{FF2B5EF4-FFF2-40B4-BE49-F238E27FC236}">
                <a16:creationId xmlns="" xmlns:a16="http://schemas.microsoft.com/office/drawing/2014/main" id="{6E05B0EB-85F7-4B6E-B0B0-BB0E4A82EF38}"/>
              </a:ext>
            </a:extLst>
          </p:cNvPr>
          <p:cNvSpPr/>
          <p:nvPr/>
        </p:nvSpPr>
        <p:spPr>
          <a:xfrm>
            <a:off x="5807873" y="2924944"/>
            <a:ext cx="3143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614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328" y="1340768"/>
            <a:ext cx="12025336" cy="4392488"/>
          </a:xfrm>
        </p:spPr>
        <p:txBody>
          <a:bodyPr>
            <a:noAutofit/>
          </a:bodyPr>
          <a:lstStyle/>
          <a:p>
            <a:pPr marL="0" lvl="3"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поступивших сведений</a:t>
            </a:r>
          </a:p>
          <a:p>
            <a:pPr marL="0" lvl="3"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возможном нарушении прав детей </a:t>
            </a:r>
          </a:p>
          <a:p>
            <a:pPr marL="0" lvl="3"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(осуществляется каждым органом и учреждением системы профилактики)</a:t>
            </a:r>
          </a:p>
          <a:p>
            <a:pPr marL="0" lvl="3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учета поступивших сведений о возможном нарушении прав и законных интересов детей, о несовершеннолетних (семьях), оказавшихся в COП, (признаках социально опасного положения)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проверка поступивших сведений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сведений о нарушении прав и законных интересов детей, выявлении рисков социального сиротства, признаков нахождения несовершеннолетнего или семьи в COП органам и учреждениям системы профилактики: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телефонограммой,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 последующим направлением письменного сообщения на бланке организации, подписанного руководителем образовательной организации (в течение 1 дня!). 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соответствии со статьей 9 Федерального закона от 24.06.1999 № І20-ФЗ «Об основах системы профилактики безнадзорности и правонарушений несовершеннолетних»)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776" y="265168"/>
            <a:ext cx="7848872" cy="768057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в связи с получением сведений о возможном нарушении прав детей</a:t>
            </a:r>
          </a:p>
        </p:txBody>
      </p:sp>
      <p:sp>
        <p:nvSpPr>
          <p:cNvPr id="3" name="Стрелка: вниз 2">
            <a:extLst>
              <a:ext uri="{FF2B5EF4-FFF2-40B4-BE49-F238E27FC236}">
                <a16:creationId xmlns="" xmlns:a16="http://schemas.microsoft.com/office/drawing/2014/main" id="{6E05B0EB-85F7-4B6E-B0B0-BB0E4A82EF38}"/>
              </a:ext>
            </a:extLst>
          </p:cNvPr>
          <p:cNvSpPr/>
          <p:nvPr/>
        </p:nvSpPr>
        <p:spPr>
          <a:xfrm>
            <a:off x="5930921" y="2300457"/>
            <a:ext cx="314324" cy="336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низ 15">
            <a:extLst>
              <a:ext uri="{FF2B5EF4-FFF2-40B4-BE49-F238E27FC236}">
                <a16:creationId xmlns="" xmlns:a16="http://schemas.microsoft.com/office/drawing/2014/main" id="{09B4F583-793E-4852-9E2F-F6EF51ED2D33}"/>
              </a:ext>
            </a:extLst>
          </p:cNvPr>
          <p:cNvSpPr/>
          <p:nvPr/>
        </p:nvSpPr>
        <p:spPr>
          <a:xfrm>
            <a:off x="5930921" y="3200557"/>
            <a:ext cx="314324" cy="336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низ 16">
            <a:extLst>
              <a:ext uri="{FF2B5EF4-FFF2-40B4-BE49-F238E27FC236}">
                <a16:creationId xmlns="" xmlns:a16="http://schemas.microsoft.com/office/drawing/2014/main" id="{25A802A2-1117-4073-985E-71A568CE1B89}"/>
              </a:ext>
            </a:extLst>
          </p:cNvPr>
          <p:cNvSpPr/>
          <p:nvPr/>
        </p:nvSpPr>
        <p:spPr>
          <a:xfrm>
            <a:off x="5938838" y="3844555"/>
            <a:ext cx="314324" cy="336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899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328" y="1340768"/>
            <a:ext cx="12025336" cy="4392488"/>
          </a:xfrm>
        </p:spPr>
        <p:txBody>
          <a:bodyPr>
            <a:noAutofit/>
          </a:bodyPr>
          <a:lstStyle/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сведений о нарушении прав и законных интересов детей, выявлении рисков социального сиротства, признаков нахождения несовершеннолетнего или семьи в COП органам и учреждениям системы профилактики: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телефонограммой,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 последующим направлением письменного сообщения на бланке организации, подписанного руководителем образовательной организации (в течение 1 дня!). 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соответствии со статьей 9 Федерального закона от 24.06.1999 № І20-ФЗ «Об основах системы профилактики безнадзорности и правонарушений несовершеннолетних»)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сведений о нарушении прав и законных интересов детей, выявления рисков социального сиротства, признаков нахождения несовершеннолетнего или семьи в COП проводится органами и учреждениями системы профилактики в соответствии с компетенцией как самостоятельно, так и с привлечением других органов и учреждений системы профилактики, либо при участии членов мобильной группы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информации о результатах проверки в комиссию 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5 рабочих дней со дня получения сведений, указанных в пункте 3.4 настоящего Порядка)</a:t>
            </a:r>
          </a:p>
        </p:txBody>
      </p:sp>
      <p:sp>
        <p:nvSpPr>
          <p:cNvPr id="17" name="Стрелка: вниз 16">
            <a:extLst>
              <a:ext uri="{FF2B5EF4-FFF2-40B4-BE49-F238E27FC236}">
                <a16:creationId xmlns="" xmlns:a16="http://schemas.microsoft.com/office/drawing/2014/main" id="{25A802A2-1117-4073-985E-71A568CE1B89}"/>
              </a:ext>
            </a:extLst>
          </p:cNvPr>
          <p:cNvSpPr/>
          <p:nvPr/>
        </p:nvSpPr>
        <p:spPr>
          <a:xfrm>
            <a:off x="5938838" y="3499174"/>
            <a:ext cx="314324" cy="336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низ 6">
            <a:extLst>
              <a:ext uri="{FF2B5EF4-FFF2-40B4-BE49-F238E27FC236}">
                <a16:creationId xmlns="" xmlns:a16="http://schemas.microsoft.com/office/drawing/2014/main" id="{B4A7B46F-3E60-40D8-9471-792BC3D8447B}"/>
              </a:ext>
            </a:extLst>
          </p:cNvPr>
          <p:cNvSpPr/>
          <p:nvPr/>
        </p:nvSpPr>
        <p:spPr>
          <a:xfrm>
            <a:off x="5902834" y="5180777"/>
            <a:ext cx="314324" cy="336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екст 3">
            <a:extLst>
              <a:ext uri="{FF2B5EF4-FFF2-40B4-BE49-F238E27FC236}">
                <a16:creationId xmlns="" xmlns:a16="http://schemas.microsoft.com/office/drawing/2014/main" id="{12452AAB-9A4B-4DE7-BF19-E0F3E0B3F9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776" y="259659"/>
            <a:ext cx="7848600" cy="768350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в связи с получением сведений о возможном нарушении прав детей</a:t>
            </a:r>
          </a:p>
        </p:txBody>
      </p:sp>
    </p:spTree>
    <p:extLst>
      <p:ext uri="{BB962C8B-B14F-4D97-AF65-F5344CB8AC3E}">
        <p14:creationId xmlns:p14="http://schemas.microsoft.com/office/powerpoint/2010/main" val="24647698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484784"/>
            <a:ext cx="12192000" cy="4392488"/>
          </a:xfrm>
        </p:spPr>
        <p:txBody>
          <a:bodyPr>
            <a:noAutofit/>
          </a:bodyPr>
          <a:lstStyle/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информации о результатах проверки в комиссию 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5 рабочих дней со дня получения сведений, указанных в пункте 3.4 настоящего Порядка)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комиссией решения: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признании семьи или несовершеннолетнего и его семьи находящимися в COП и организации межведомственной индивидуальной профилактической работы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(постановлением комиссии назначается орган или учреждение системы профилактики, учитывая его компетенцию и исходя из характера нарушения прав и законных интересов несовершеннолетнего(их) и (или) его противоправного поведения, ответственный за проведение анализа причин возникновения нарушения прав и законных интересов несовершеннолетнего(их)  и  (или)  его  противоправного  поведения  и разработку проекта МИПР);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отсутствии оснований для признания семьи или несовершеннолетнего и его семьи находящимися в COП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: вниз 16">
            <a:extLst>
              <a:ext uri="{FF2B5EF4-FFF2-40B4-BE49-F238E27FC236}">
                <a16:creationId xmlns="" xmlns:a16="http://schemas.microsoft.com/office/drawing/2014/main" id="{25A802A2-1117-4073-985E-71A568CE1B89}"/>
              </a:ext>
            </a:extLst>
          </p:cNvPr>
          <p:cNvSpPr/>
          <p:nvPr/>
        </p:nvSpPr>
        <p:spPr>
          <a:xfrm>
            <a:off x="5795903" y="2276872"/>
            <a:ext cx="314324" cy="3364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E4B39088-4207-45F9-8D5B-43B5713A58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776" y="260648"/>
            <a:ext cx="7848600" cy="768350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в связи с получением сведений о возможном нарушении прав детей</a:t>
            </a:r>
          </a:p>
        </p:txBody>
      </p:sp>
    </p:spTree>
    <p:extLst>
      <p:ext uri="{BB962C8B-B14F-4D97-AF65-F5344CB8AC3E}">
        <p14:creationId xmlns:p14="http://schemas.microsoft.com/office/powerpoint/2010/main" val="3336789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7998" y="2195615"/>
            <a:ext cx="5483946" cy="482453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признании семьи или несовершеннолетнего и его семьи находящимися в COП и организации межведомственной индивидуальной профилактической работы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(постановлением комиссии назначается орган или учреждение системы профилактики, учитывая его компетенцию и исходя из характера нарушения прав и законных интересов несовершеннолетнего(их) и (или) его противоправного поведения, ответственный за проведение анализа причин возникновения нарушения прав и законных интересов несовершеннолетнего(их)  и  (или)  его  противоправного  поведения  и разработку проекта МИПР);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2">
            <a:extLst>
              <a:ext uri="{FF2B5EF4-FFF2-40B4-BE49-F238E27FC236}">
                <a16:creationId xmlns="" xmlns:a16="http://schemas.microsoft.com/office/drawing/2014/main" id="{D67072D3-3FCE-4E12-83F6-3D32961549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42001" y="2250627"/>
            <a:ext cx="6600056" cy="93610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отсутствии оснований для признания семьи или несовершеннолетнего и его семьи находящимися в COП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3">
            <a:extLst>
              <a:ext uri="{FF2B5EF4-FFF2-40B4-BE49-F238E27FC236}">
                <a16:creationId xmlns="" xmlns:a16="http://schemas.microsoft.com/office/drawing/2014/main" id="{E2666DE7-18C7-41B5-B75A-06E0DAB6B15B}"/>
              </a:ext>
            </a:extLst>
          </p:cNvPr>
          <p:cNvSpPr txBox="1">
            <a:spLocks/>
          </p:cNvSpPr>
          <p:nvPr/>
        </p:nvSpPr>
        <p:spPr bwMode="auto">
          <a:xfrm>
            <a:off x="3863752" y="265168"/>
            <a:ext cx="7848872" cy="7680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10000"/>
              <a:buFontTx/>
              <a:buNone/>
              <a:defRPr sz="20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lvl="3" indent="0" algn="ctr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3">
            <a:extLst>
              <a:ext uri="{FF2B5EF4-FFF2-40B4-BE49-F238E27FC236}">
                <a16:creationId xmlns="" xmlns:a16="http://schemas.microsoft.com/office/drawing/2014/main" id="{FB2A32B3-3E12-48BE-935C-5A8DCBF2FE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776" y="264875"/>
            <a:ext cx="7848600" cy="768350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в связи с получением сведений о возможном нарушении прав детей</a:t>
            </a:r>
          </a:p>
        </p:txBody>
      </p:sp>
      <p:sp>
        <p:nvSpPr>
          <p:cNvPr id="9" name="Текст 2">
            <a:extLst>
              <a:ext uri="{FF2B5EF4-FFF2-40B4-BE49-F238E27FC236}">
                <a16:creationId xmlns="" xmlns:a16="http://schemas.microsoft.com/office/drawing/2014/main" id="{6B7832EA-198C-4951-ABC3-D3BE2D019DE9}"/>
              </a:ext>
            </a:extLst>
          </p:cNvPr>
          <p:cNvSpPr txBox="1">
            <a:spLocks/>
          </p:cNvSpPr>
          <p:nvPr/>
        </p:nvSpPr>
        <p:spPr bwMode="auto">
          <a:xfrm>
            <a:off x="263488" y="1182372"/>
            <a:ext cx="11665023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Tx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Tx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Tx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Tx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Tx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комиссией решения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(направляется в течение 5 рабочих дней родителям или иным законным представителям несовершеннолетних, в органы и учреждения системы профилактики, несовершеннолетним, достигшим 14-летнего возраста):</a:t>
            </a:r>
          </a:p>
        </p:txBody>
      </p:sp>
      <p:sp>
        <p:nvSpPr>
          <p:cNvPr id="10" name="Стрелка: вниз 9">
            <a:extLst>
              <a:ext uri="{FF2B5EF4-FFF2-40B4-BE49-F238E27FC236}">
                <a16:creationId xmlns="" xmlns:a16="http://schemas.microsoft.com/office/drawing/2014/main" id="{4EB0B84C-AF37-438E-BE02-68F9BD6A5391}"/>
              </a:ext>
            </a:extLst>
          </p:cNvPr>
          <p:cNvSpPr/>
          <p:nvPr/>
        </p:nvSpPr>
        <p:spPr>
          <a:xfrm rot="1522247">
            <a:off x="4774104" y="2053277"/>
            <a:ext cx="288032" cy="2846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низ 10">
            <a:extLst>
              <a:ext uri="{FF2B5EF4-FFF2-40B4-BE49-F238E27FC236}">
                <a16:creationId xmlns="" xmlns:a16="http://schemas.microsoft.com/office/drawing/2014/main" id="{0748659A-332E-440A-B9D2-513F908E37B5}"/>
              </a:ext>
            </a:extLst>
          </p:cNvPr>
          <p:cNvSpPr/>
          <p:nvPr/>
        </p:nvSpPr>
        <p:spPr>
          <a:xfrm rot="20167457">
            <a:off x="7124568" y="2061895"/>
            <a:ext cx="288032" cy="2674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низ 12">
            <a:extLst>
              <a:ext uri="{FF2B5EF4-FFF2-40B4-BE49-F238E27FC236}">
                <a16:creationId xmlns="" xmlns:a16="http://schemas.microsoft.com/office/drawing/2014/main" id="{6749A321-988F-421F-9199-1659323A9389}"/>
              </a:ext>
            </a:extLst>
          </p:cNvPr>
          <p:cNvSpPr/>
          <p:nvPr/>
        </p:nvSpPr>
        <p:spPr>
          <a:xfrm rot="20167457">
            <a:off x="9390868" y="2843516"/>
            <a:ext cx="288032" cy="3022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екст 2">
            <a:extLst>
              <a:ext uri="{FF2B5EF4-FFF2-40B4-BE49-F238E27FC236}">
                <a16:creationId xmlns="" xmlns:a16="http://schemas.microsoft.com/office/drawing/2014/main" id="{D4515BC6-5245-4426-A0B4-0430FE419E6F}"/>
              </a:ext>
            </a:extLst>
          </p:cNvPr>
          <p:cNvSpPr txBox="1">
            <a:spLocks/>
          </p:cNvSpPr>
          <p:nvPr/>
        </p:nvSpPr>
        <p:spPr bwMode="auto">
          <a:xfrm>
            <a:off x="6600056" y="3129552"/>
            <a:ext cx="5483946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Tx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Tx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Tx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Tx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Tx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отсутствия признаков COП семьи или несовершеннолетнего и его семьи </a:t>
            </a:r>
            <a:r>
              <a:rPr lang="ru-RU" sz="1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признаков трудной жизненной ситуации и отсутствии необходимости координации межведомственного взаимодействия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стороны комиссии по оказанию помощи несовершеннолетнему и его семье, комиссией принимается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об организации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(продолжении, в случае ее организации до заседания комиссии)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ведомственной индивидуальной профилактической работы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органом или учреждением системы профилактики </a:t>
            </a:r>
            <a:r>
              <a:rPr lang="ru-RU" sz="1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 их согласия)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сроком не более чем на 6 месяцев.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858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1424" y="1124744"/>
            <a:ext cx="10657184" cy="439248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10 рабочих дней со дня получения постановления комиссии о признании семьи или несовершеннолетнего и его семьи находящимися в COП и организации межведомственной индивидуальной профилактической работы осуществляется: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сбор информации о несовершеннолетнем, его родителях или иных законных представителях и лицах, совместно с ними проживающих;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анализ возможностей родителей или иных законных представителей по защите прав и законных интересов ребенка;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совместно с иными органами и учреждениями системы профилактики безнадзорности и правонарушений несовершеннолетних, по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при участии родителей или иных законных представителей несовершеннолетних, осуществляется подготовка проекта МИПР;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представление проекта МИПР для утверждения в комиссию;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внесение предложения по кандидатуре куратора семьи.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Комиссия: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утверждает МИПР соответствующим постановлением,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назначает куратора семьи,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определяет порядок осуществления контроля за реализацией МИПР (не более 90 дней!)</a:t>
            </a:r>
          </a:p>
        </p:txBody>
      </p:sp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E4B39088-4207-45F9-8D5B-43B5713A58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776" y="260648"/>
            <a:ext cx="7848600" cy="768350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в связи с получением сведений о возможном нарушении прав детей</a:t>
            </a:r>
          </a:p>
        </p:txBody>
      </p:sp>
      <p:sp>
        <p:nvSpPr>
          <p:cNvPr id="5" name="Стрелка: вниз 4">
            <a:extLst>
              <a:ext uri="{FF2B5EF4-FFF2-40B4-BE49-F238E27FC236}">
                <a16:creationId xmlns="" xmlns:a16="http://schemas.microsoft.com/office/drawing/2014/main" id="{B421C3C3-4F74-498C-859E-7EF9AF24B104}"/>
              </a:ext>
            </a:extLst>
          </p:cNvPr>
          <p:cNvSpPr/>
          <p:nvPr/>
        </p:nvSpPr>
        <p:spPr>
          <a:xfrm>
            <a:off x="6096000" y="4869160"/>
            <a:ext cx="3143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079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8099" y="1412776"/>
            <a:ext cx="3896479" cy="445135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межведомственного взаимодействия органов и учреждений системы профилактики безнадзорности и правонарушений несовершеннолетних при организации комплексной индивидуальной профилактической работы с несовершеннолетними и их семьями, находящимися в социально опасном положении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(Постановление Комиссии по делам несовершеннолетних и защите их прав Алтайского края №15 от 29.12.2016, утратило силу)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CAF5ED0-A84C-4C85-8E79-1AE9584021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98198" y="1412776"/>
            <a:ext cx="7560840" cy="445135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межведомственного взаимодействия по выявлению рисков социального сиротства и организации комиссиями по делам несовершеннолетних и защите их прав индивидуальной профилактической работы в Алтайском крае</a:t>
            </a:r>
          </a:p>
          <a:p>
            <a:pPr algn="ctr">
              <a:spcBef>
                <a:spcPts val="0"/>
              </a:spcBef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(Постановление Комиссии по делам несовершеннолетних и защите их прав Алтайского края №3 от 07.02.2025г.)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73132" y="476672"/>
            <a:ext cx="7067649" cy="6667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основания</a:t>
            </a:r>
          </a:p>
        </p:txBody>
      </p:sp>
    </p:spTree>
    <p:extLst>
      <p:ext uri="{BB962C8B-B14F-4D97-AF65-F5344CB8AC3E}">
        <p14:creationId xmlns:p14="http://schemas.microsoft.com/office/powerpoint/2010/main" val="509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15480" y="2465512"/>
            <a:ext cx="9361040" cy="4392488"/>
          </a:xfrm>
        </p:spPr>
        <p:txBody>
          <a:bodyPr>
            <a:no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Куратор семьи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специалист органа или учреждения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cиcтeмы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профилактики, в функциональные обязанности которого входят: построение доверительных	отношений   с   членами   семьи,   находящейся в социально опасном положении, содействие в выполнении мероприятий межведомственной индивидуальной программы реабилитации и адаптации.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8275" y="548680"/>
            <a:ext cx="5760640" cy="61034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</a:t>
            </a:r>
          </a:p>
        </p:txBody>
      </p:sp>
    </p:spTree>
    <p:extLst>
      <p:ext uri="{BB962C8B-B14F-4D97-AF65-F5344CB8AC3E}">
        <p14:creationId xmlns:p14="http://schemas.microsoft.com/office/powerpoint/2010/main" val="3260341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3492" y="1484784"/>
            <a:ext cx="9145016" cy="4392488"/>
          </a:xfrm>
        </p:spPr>
        <p:txBody>
          <a:bodyPr>
            <a:noAutofit/>
          </a:bodyPr>
          <a:lstStyle/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Постановления комиссии.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Материалы, на основании которых было принято соответствующее постановление комиссии: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копия акта обследования,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актуальные характеристики с места жительства и учебы,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протокол,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постановление органа внутренних дел (суда, следственных органов) или его копия и др..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МИПР.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Отчеты о реализации мероприятий МИПР.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Иные документы, поступившие в комиссию.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	 ведение	одного	личного	дела,	в котором находятся документы как на несовершеннолетнего, так и на его семью.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35760" y="260648"/>
            <a:ext cx="8064624" cy="768350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Личное дело семьи или несовершеннолетнего и его семьи, находящихся в COП</a:t>
            </a:r>
          </a:p>
        </p:txBody>
      </p:sp>
    </p:spTree>
    <p:extLst>
      <p:ext uri="{BB962C8B-B14F-4D97-AF65-F5344CB8AC3E}">
        <p14:creationId xmlns:p14="http://schemas.microsoft.com/office/powerpoint/2010/main" val="31853548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7408" y="1340768"/>
            <a:ext cx="10873208" cy="4392488"/>
          </a:xfrm>
        </p:spPr>
        <p:txBody>
          <a:bodyPr>
            <a:noAutofit/>
          </a:bodyPr>
          <a:lstStyle/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Ведение учета семей или несовершеннолетних COП, в порядке, установленном законодательством Российской Федерации и Алтайского края.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2. Участие в анализе причин возникновения нарушения прав и законных интересов несовершеннолетнего(их) и (или) его противоправного поведения.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Предоставление необходимых сведений ответственному органу или учреждению для формирования проекта МИПР.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Обеспечение реализации мероприятий МИПР в пределах компетенции во взаимодействии с куратором семьи.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Направление в комиссию: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отчета об исполнении мероприятий МИПР,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информации куратора семьи о проведенной работе, содержащую сведения об изменениях в семье, выводы об устранении причин и условий безнадзорности, правонарушений и антиобщественных действий несовершеннолетних, соответствующие предложения по дальнейшей работе с семьей, в том числе по коррекции мероприятий, или о ее прекращении.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35760" y="476672"/>
            <a:ext cx="8064624" cy="768350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или учреждения системы профилактики:</a:t>
            </a:r>
          </a:p>
        </p:txBody>
      </p:sp>
    </p:spTree>
    <p:extLst>
      <p:ext uri="{BB962C8B-B14F-4D97-AF65-F5344CB8AC3E}">
        <p14:creationId xmlns:p14="http://schemas.microsoft.com/office/powerpoint/2010/main" val="3408464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1424" y="1567321"/>
            <a:ext cx="10657184" cy="439248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ведомственной индивидуальной профилактической работы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E4B39088-4207-45F9-8D5B-43B5713A58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9776" y="260648"/>
            <a:ext cx="7848600" cy="768350"/>
          </a:xfrm>
        </p:spPr>
        <p:txBody>
          <a:bodyPr>
            <a:noAutofit/>
          </a:bodyPr>
          <a:lstStyle/>
          <a:p>
            <a:pPr marL="0" lvl="3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в связи с получением сведений о возможном нарушении прав детей</a:t>
            </a:r>
          </a:p>
        </p:txBody>
      </p:sp>
      <p:sp>
        <p:nvSpPr>
          <p:cNvPr id="5" name="Стрелка: вниз 4">
            <a:extLst>
              <a:ext uri="{FF2B5EF4-FFF2-40B4-BE49-F238E27FC236}">
                <a16:creationId xmlns="" xmlns:a16="http://schemas.microsoft.com/office/drawing/2014/main" id="{B421C3C3-4F74-498C-859E-7EF9AF24B104}"/>
              </a:ext>
            </a:extLst>
          </p:cNvPr>
          <p:cNvSpPr/>
          <p:nvPr/>
        </p:nvSpPr>
        <p:spPr>
          <a:xfrm rot="20387885">
            <a:off x="8224296" y="2497778"/>
            <a:ext cx="3143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екст 1">
            <a:extLst>
              <a:ext uri="{FF2B5EF4-FFF2-40B4-BE49-F238E27FC236}">
                <a16:creationId xmlns="" xmlns:a16="http://schemas.microsoft.com/office/drawing/2014/main" id="{4EFE0673-5459-45F4-A550-DEE58896E1C5}"/>
              </a:ext>
            </a:extLst>
          </p:cNvPr>
          <p:cNvSpPr txBox="1">
            <a:spLocks/>
          </p:cNvSpPr>
          <p:nvPr/>
        </p:nvSpPr>
        <p:spPr bwMode="auto">
          <a:xfrm>
            <a:off x="414778" y="3140968"/>
            <a:ext cx="5483946" cy="4824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Ходатайство об организации межведомственной индивидуальной профилактической работы в связи с ухудшением ситуации в семье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1">
            <a:extLst>
              <a:ext uri="{FF2B5EF4-FFF2-40B4-BE49-F238E27FC236}">
                <a16:creationId xmlns="" xmlns:a16="http://schemas.microsoft.com/office/drawing/2014/main" id="{AAAC49A0-613F-4B71-905B-FD223E208F4B}"/>
              </a:ext>
            </a:extLst>
          </p:cNvPr>
          <p:cNvSpPr txBox="1">
            <a:spLocks/>
          </p:cNvSpPr>
          <p:nvPr/>
        </p:nvSpPr>
        <p:spPr bwMode="auto">
          <a:xfrm>
            <a:off x="6248875" y="3140968"/>
            <a:ext cx="5492718" cy="4792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ходатайство о прекращении ведомственной индивидуальной профилактической работы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(возможно до истечения 6 месяцев проведения ведомственной индивидуальной профилактической работы при наличии соответствующих оснований)</a:t>
            </a:r>
          </a:p>
        </p:txBody>
      </p:sp>
      <p:sp>
        <p:nvSpPr>
          <p:cNvPr id="9" name="Стрелка: вниз 8">
            <a:extLst>
              <a:ext uri="{FF2B5EF4-FFF2-40B4-BE49-F238E27FC236}">
                <a16:creationId xmlns="" xmlns:a16="http://schemas.microsoft.com/office/drawing/2014/main" id="{155A84D1-005A-4DFE-9E95-D7973694C020}"/>
              </a:ext>
            </a:extLst>
          </p:cNvPr>
          <p:cNvSpPr/>
          <p:nvPr/>
        </p:nvSpPr>
        <p:spPr>
          <a:xfrm rot="1522247">
            <a:off x="3935758" y="2457560"/>
            <a:ext cx="288032" cy="2846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468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5360" y="1412776"/>
            <a:ext cx="5040560" cy="439248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	о	прекращении межведомственной	индивидуальной профилактической работы принимается комиссией на основании: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поступившие отчеты об исполнении мероприятий МИПР;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информация о работе куратора семьи;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предложения, поступившие от председателя, заместителя председателя или членов комиссии, зафиксированные в протоколе заседания.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E4B39088-4207-45F9-8D5B-43B5713A58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35760" y="9754"/>
            <a:ext cx="8256240" cy="768350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 и порядок принятия решения</a:t>
            </a:r>
          </a:p>
          <a:p>
            <a:pPr lvl="0"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прекращении межведомственной</a:t>
            </a:r>
          </a:p>
          <a:p>
            <a:pPr lvl="0"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профилактической работы</a:t>
            </a:r>
          </a:p>
        </p:txBody>
      </p:sp>
      <p:sp>
        <p:nvSpPr>
          <p:cNvPr id="7" name="Текст 1">
            <a:extLst>
              <a:ext uri="{FF2B5EF4-FFF2-40B4-BE49-F238E27FC236}">
                <a16:creationId xmlns="" xmlns:a16="http://schemas.microsoft.com/office/drawing/2014/main" id="{00824EAF-DD01-456E-B94D-78537BFFA9B0}"/>
              </a:ext>
            </a:extLst>
          </p:cNvPr>
          <p:cNvSpPr txBox="1">
            <a:spLocks/>
          </p:cNvSpPr>
          <p:nvPr/>
        </p:nvSpPr>
        <p:spPr bwMode="auto">
          <a:xfrm>
            <a:off x="5591944" y="1412776"/>
            <a:ext cx="6084676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 algn="ctr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	прекращения	межведомственной  индивидуальной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профилактической работы являются: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устранение причин и условий нарушения прав и законных интересов несовершеннолетних;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исправление поведения несовершеннолетнего;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достижение несовершеннолетним (детьми) 18-летнего возраста;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изменение места жительства;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 родителей родительских прав;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иные мотивированные основания по решению комиссии;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другие	обстоятельства,	предусмотренные законодательством Российской Федерации.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450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организации и проведения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1343" y="1341136"/>
            <a:ext cx="4104456" cy="4451350"/>
          </a:xfrm>
        </p:spPr>
        <p:txBody>
          <a:bodyPr>
            <a:normAutofit/>
          </a:bodyPr>
          <a:lstStyle/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Выявление: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1.1. нарушений прав и законных интересов несовершеннолетнего;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рисков социального сиротства;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1.3. признаков социально опасного положения;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1.4. признаков трудной жизненной ситуации: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1.4.1. беженцы,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1.4.2. переселенцы,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1.4.3. семья участника СВО,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1.4.4. жестокое обращение,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1.4.5.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самоповреждающее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антивитальное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поведение).</a:t>
            </a:r>
          </a:p>
        </p:txBody>
      </p:sp>
      <p:sp>
        <p:nvSpPr>
          <p:cNvPr id="7" name="Текст 3">
            <a:extLst>
              <a:ext uri="{FF2B5EF4-FFF2-40B4-BE49-F238E27FC236}">
                <a16:creationId xmlns="" xmlns:a16="http://schemas.microsoft.com/office/drawing/2014/main" id="{433659EC-4901-492C-87DA-27C6A127E722}"/>
              </a:ext>
            </a:extLst>
          </p:cNvPr>
          <p:cNvSpPr txBox="1">
            <a:spLocks/>
          </p:cNvSpPr>
          <p:nvPr/>
        </p:nvSpPr>
        <p:spPr bwMode="auto">
          <a:xfrm>
            <a:off x="4223792" y="1340768"/>
            <a:ext cx="4104456" cy="50424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2.1. регистрация поступивших сведений: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первичная проверка;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2.3. организация ведомственной индивидуальной профилактической работы (Совет по профилактике безнадзорности и правонарушений несовершеннолетних,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2.4. направление информации в органы и учреждения системы профилактики.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3.1. продолжение ведомственной профилактической работы или;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3.2. организация (продолжение) ведомственной профилактической работы в рамках межведомственной программы реабилитации и адаптации несовершеннолетнего.</a:t>
            </a:r>
          </a:p>
        </p:txBody>
      </p:sp>
      <p:sp>
        <p:nvSpPr>
          <p:cNvPr id="8" name="Текст 3">
            <a:extLst>
              <a:ext uri="{FF2B5EF4-FFF2-40B4-BE49-F238E27FC236}">
                <a16:creationId xmlns="" xmlns:a16="http://schemas.microsoft.com/office/drawing/2014/main" id="{9E89A761-48C9-435F-99E6-8F5073500738}"/>
              </a:ext>
            </a:extLst>
          </p:cNvPr>
          <p:cNvSpPr txBox="1">
            <a:spLocks/>
          </p:cNvSpPr>
          <p:nvPr/>
        </p:nvSpPr>
        <p:spPr bwMode="auto">
          <a:xfrm>
            <a:off x="8340966" y="1268760"/>
            <a:ext cx="3672409" cy="5042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 Отчет о результатах и ходатайство о прекращении ведомственной профилактической работы (возможно досрочно).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 Отчет о результатах и ходатайство о продолжении ведомственной профилактической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8940784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организации и проведения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75520" y="1772816"/>
            <a:ext cx="9361039" cy="4451350"/>
          </a:xfrm>
        </p:spPr>
        <p:txBody>
          <a:bodyPr>
            <a:norm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Е.А. Козырева рассматривает сопровождение как систему профессиональной деятельности социального педагога, направленную на создание условий для позитивного развития отношений детей и взрослых в дошкольной и школьной образовательной ситуации.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– это комплексный метод, в основе которого лежит единство четырёх функций: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диагностики существа возникшей проблемы;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информации о путях возможного решения проблемы;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консультации на этапе принятия и выработки плана решения проблемы;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первичной помощи при реализации плана решения.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4964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75520" y="1700808"/>
            <a:ext cx="9361039" cy="4451350"/>
          </a:xfrm>
        </p:spPr>
        <p:txBody>
          <a:bodyPr>
            <a:normAutofit/>
          </a:bodyPr>
          <a:lstStyle/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В. Н. Гурову и Н. Шинкаренко: </a:t>
            </a:r>
          </a:p>
          <a:p>
            <a:pPr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социально-педагогическое сопровождение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комплекс превентивных, просветительских, диагностических и коррекционных мероприятий, направленных на проектирование и реализацию условий работы социального педагога для успешной социализации детей и подростков в семье в условиях школы. Опыт социально - педагогического сопровождения позволяет вычленить основные направления деятельности социального педагога на современном этапе. Это оказание помощи в решении:</a:t>
            </a:r>
          </a:p>
          <a:p>
            <a:pPr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формирования здорового образа жизни;</a:t>
            </a: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личностных проблем развития подростка;</a:t>
            </a: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выбора маршрута личностного развития;</a:t>
            </a: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преодоления затруднений в социальной адаптации.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3419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75520" y="1700808"/>
            <a:ext cx="9361039" cy="4451350"/>
          </a:xfrm>
        </p:spPr>
        <p:txBody>
          <a:bodyPr>
            <a:normAutofit fontScale="92500" lnSpcReduction="20000"/>
          </a:bodyPr>
          <a:lstStyle/>
          <a:p>
            <a:pPr indent="457200" algn="just">
              <a:spcBef>
                <a:spcPts val="0"/>
              </a:spcBef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«группы риска»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Ф.Ф. Майер) - это категория детей, которая в силу определенных обстоятельств своей жизни более других категорий подвержена негативным внешним воздействиям со стороны общества и его криминальных элементов, ставших причиной дезадаптации несовершеннолетних.</a:t>
            </a:r>
          </a:p>
          <a:p>
            <a:pPr indent="45720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понятием дети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подразумевать следующие категории детей:</a:t>
            </a:r>
          </a:p>
          <a:p>
            <a:pPr lvl="0" indent="45720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 проблемами в развитии, не имеющими резко выраженной клинико-патологической характеристики;</a:t>
            </a:r>
          </a:p>
          <a:p>
            <a:pPr lvl="0" indent="45720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дети, оставшиеся без попечения родителей в силу разных обстоятельств;</a:t>
            </a:r>
          </a:p>
          <a:p>
            <a:pPr lvl="0" indent="45720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из «неблагополучных», асоциальных семей;</a:t>
            </a:r>
          </a:p>
          <a:p>
            <a:pPr lvl="0" indent="45720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из семей, нуждающихся в социально-экономической и социально- психологической помощи и поддержке;</a:t>
            </a:r>
          </a:p>
          <a:p>
            <a:pPr lvl="0" indent="457200" algn="just"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 проявлением социальной и психолого-педагогической          дезадаптации.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5167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75520" y="1700808"/>
            <a:ext cx="9361039" cy="4451350"/>
          </a:xfrm>
        </p:spPr>
        <p:txBody>
          <a:bodyPr>
            <a:normAutofit fontScale="92500" lnSpcReduction="20000"/>
          </a:bodyPr>
          <a:lstStyle/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Социально-педагогические технологии сопровождения и индивидуальной профилактической работы: 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социально-педагогические технологии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(выявление детей «группы риска», диагностику их проблем, разработку программ индивидуально-групповой работы и обеспечение условий их реализации):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банка данных несовершеннолетних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проблем личностного и социального развития детей и подростков, попадающих в сферу деятельности социального педагога (апробированный и утвержденный пакет психолого-педагогической диагностики, педагогическое наблюдение);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утверждение программ социально-педагогической деятельности с ребенком, группой;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лиц, заинтересованных в разрешении социально-педагогических проблем детей «группы риска»;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-межведомственные связи.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социально-педагогические технологии индивидуальной работы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определяются конкретной проблемой ребенка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348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91544" y="2024943"/>
            <a:ext cx="8208912" cy="3492289"/>
          </a:xfrm>
        </p:spPr>
        <p:txBody>
          <a:bodyPr>
            <a:normAutofit/>
          </a:bodyPr>
          <a:lstStyle/>
          <a:p>
            <a:pPr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межведомственного взаимодействия и согласованной работы органов и учреждений системы профилактики безнадзорности и правонарушений несовершеннолетних (далее – система профилактики) по выявлению рисков социального сиротства и организации индивидуальной профилактической работы с несовершеннолетними и их семьями.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11080" y="116632"/>
            <a:ext cx="8280920" cy="100811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межведомственного взаимодействия по выявлению рисков социального сиротства и организации комиссиями по делам несовершеннолетних и защите их прав индивидуальной профилактической работы в Алтайском крае</a:t>
            </a:r>
          </a:p>
        </p:txBody>
      </p:sp>
    </p:spTree>
    <p:extLst>
      <p:ext uri="{BB962C8B-B14F-4D97-AF65-F5344CB8AC3E}">
        <p14:creationId xmlns:p14="http://schemas.microsoft.com/office/powerpoint/2010/main" val="7132975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image2.png">
            <a:extLst>
              <a:ext uri="{FF2B5EF4-FFF2-40B4-BE49-F238E27FC236}">
                <a16:creationId xmlns="" xmlns:a16="http://schemas.microsoft.com/office/drawing/2014/main" id="{00312164-4199-4540-80F1-83E24CFA23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44953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2093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3392" y="1556792"/>
            <a:ext cx="11161240" cy="4451350"/>
          </a:xfrm>
        </p:spPr>
        <p:txBody>
          <a:bodyPr>
            <a:normAutofit fontScale="92500" lnSpcReduction="10000"/>
          </a:bodyPr>
          <a:lstStyle/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выявление несовершеннолетних с признаками неблагополучия: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условием эффективной работы по выявлению детей «группы риска» является своевременное обращение классного руководителя или учителя к специалистам сопровождения в случаях:</a:t>
            </a:r>
          </a:p>
          <a:p>
            <a:pPr marL="457200" lvl="2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наличия у ребенка серьезных поведенческих проблем  (отказ от  соблюдения установленных норм и правил, агрессивное поведение);</a:t>
            </a:r>
          </a:p>
          <a:p>
            <a:pPr marL="457200" lvl="2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появления у ребенка проявлений депрессивного состояния (замкнутость, «уход в себя», эмоциональные «всплески» и др.);</a:t>
            </a:r>
          </a:p>
          <a:p>
            <a:pPr marL="457200" lvl="2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пропуска учащимися уроков и учебных дней без уважительных причин;</a:t>
            </a:r>
          </a:p>
          <a:p>
            <a:pPr marL="457200" lvl="2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употребления или предполагаемого употребления ими спиртных напитков и других наркотических веществ;</a:t>
            </a:r>
          </a:p>
          <a:p>
            <a:pPr marL="457200" lvl="2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кризисной ситуации в семье;</a:t>
            </a:r>
          </a:p>
          <a:p>
            <a:pPr marL="457200" lvl="2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резкого ухудшения состояния здоровья;</a:t>
            </a:r>
          </a:p>
          <a:p>
            <a:pPr marL="457200" lvl="2" indent="-457200">
              <a:lnSpc>
                <a:spcPct val="11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других случаях, когда ухудшение социальных условий представляет угрозу эмоциональному благополучию ребенка.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5692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91544" y="1556792"/>
            <a:ext cx="8400256" cy="4451350"/>
          </a:xfrm>
        </p:spPr>
        <p:txBody>
          <a:bodyPr>
            <a:normAutofit fontScale="77500" lnSpcReduction="20000"/>
          </a:bodyPr>
          <a:lstStyle/>
          <a:p>
            <a:pPr algn="ctr">
              <a:spcBef>
                <a:spcPts val="0"/>
              </a:spcBef>
            </a:pP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получения необходимой информации:</a:t>
            </a:r>
          </a:p>
          <a:p>
            <a:pPr indent="457200" algn="ctr">
              <a:spcBef>
                <a:spcPts val="0"/>
              </a:spcBef>
            </a:pP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журналов ученических групп</a:t>
            </a: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мнения преподавателей об обучающемся, беседы с ними</a:t>
            </a: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учета посещаемости занятий</a:t>
            </a: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зафиксированных нарушений дисциплины</a:t>
            </a: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родителями обучающегося</a:t>
            </a: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Социометрические исследования</a:t>
            </a: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обучающимся</a:t>
            </a: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Запрос/получение информации от психолога</a:t>
            </a:r>
          </a:p>
          <a:p>
            <a:pPr lvl="0" indent="457200"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Запрос/получение информации с предыдущего места учебы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1036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5400" y="1268760"/>
            <a:ext cx="10729192" cy="4968552"/>
          </a:xfrm>
        </p:spPr>
        <p:txBody>
          <a:bodyPr>
            <a:normAutofit fontScale="55000" lnSpcReduction="20000"/>
          </a:bodyPr>
          <a:lstStyle/>
          <a:p>
            <a:pPr indent="457200" algn="ctr">
              <a:spcBef>
                <a:spcPts val="0"/>
              </a:spcBef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сбора и обработки информации о семье используются такие</a:t>
            </a:r>
          </a:p>
          <a:p>
            <a:pPr indent="457200" algn="ctr">
              <a:spcBef>
                <a:spcPts val="0"/>
              </a:spcBef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диагностические методы:</a:t>
            </a:r>
          </a:p>
          <a:p>
            <a:pPr indent="457200" algn="just">
              <a:spcBef>
                <a:spcPts val="0"/>
              </a:spcBef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 algn="just">
              <a:spcBef>
                <a:spcPts val="0"/>
              </a:spcBef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метод, который используется при изучении внешних проявлений поведения человека, по которым можно составить представление о нем</a:t>
            </a:r>
          </a:p>
          <a:p>
            <a:pPr lvl="0" indent="457200" algn="just">
              <a:spcBef>
                <a:spcPts val="0"/>
              </a:spcBef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 социальной диагностике – метод получения и корректировки информации на основе вербальной коммуникации</a:t>
            </a:r>
          </a:p>
          <a:p>
            <a:pPr lvl="0" indent="457200" algn="just">
              <a:spcBef>
                <a:spcPts val="0"/>
              </a:spcBef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устный и письменный (анкетирование)</a:t>
            </a:r>
          </a:p>
          <a:p>
            <a:pPr lvl="0" indent="457200" algn="just">
              <a:spcBef>
                <a:spcPts val="0"/>
              </a:spcBef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метод сбора статистического материала путем формализованного опроса диагностируемых</a:t>
            </a:r>
          </a:p>
          <a:p>
            <a:pPr lvl="0" indent="457200" algn="just">
              <a:spcBef>
                <a:spcPts val="0"/>
              </a:spcBef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специализированный метод диагностического обследования, с помощью которого можно получать количественную и качественную характеристику изучаемого явления</a:t>
            </a:r>
          </a:p>
          <a:p>
            <a:pPr lvl="0" indent="457200" algn="just">
              <a:spcBef>
                <a:spcPts val="0"/>
              </a:spcBef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Ранжирование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расположение собранных данных в определенной последовательности, в порядке убывания или нарастания показателей, определение места в этом ряду каждого параметра</a:t>
            </a:r>
          </a:p>
          <a:p>
            <a:pPr indent="457200" algn="just">
              <a:spcBef>
                <a:spcPts val="0"/>
              </a:spcBef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выявления «группы риска» классный руководитель и сотрудники службы сопровождения приступают к сбору дополнительной информации об особенностях социальных условий тех учащихся, которые требуют особого внимания со стороны педагогов и сотрудников   службы сопровождения.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7656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71464" y="1628800"/>
            <a:ext cx="9433048" cy="5904656"/>
          </a:xfrm>
        </p:spPr>
        <p:txBody>
          <a:bodyPr>
            <a:normAutofit/>
          </a:bodyPr>
          <a:lstStyle/>
          <a:p>
            <a:pPr indent="457200" algn="ctr"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анализа полученной информации социальный педагог, психолог и классный руководитель совместно разрабатывают план индивидуального сопровождения ребенка «группы риска».</a:t>
            </a:r>
          </a:p>
          <a:p>
            <a:pPr indent="457200">
              <a:spcBef>
                <a:spcPts val="0"/>
              </a:spcBef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457200"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адаптация</a:t>
            </a:r>
          </a:p>
          <a:p>
            <a:pPr lvl="1" indent="-457200"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реабилитация</a:t>
            </a:r>
          </a:p>
          <a:p>
            <a:pPr lvl="1" indent="-457200"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защите прав</a:t>
            </a:r>
          </a:p>
          <a:p>
            <a:pPr lvl="1" indent="-457200"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помощи семье</a:t>
            </a:r>
          </a:p>
          <a:p>
            <a:pPr lvl="1" indent="-457200">
              <a:spcBef>
                <a:spcPts val="0"/>
              </a:spcBef>
              <a:buFont typeface="+mj-lt"/>
              <a:buAutoNum type="arabicParenR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обучения, отдыха, трудоустройство.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0883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340" y="1196752"/>
            <a:ext cx="11881320" cy="5904656"/>
          </a:xfrm>
        </p:spPr>
        <p:txBody>
          <a:bodyPr>
            <a:normAutofit/>
          </a:bodyPr>
          <a:lstStyle/>
          <a:p>
            <a:pPr indent="457200" algn="ctr">
              <a:spcBef>
                <a:spcPts val="0"/>
              </a:spcBef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индивидуального сопровождения ребенка группы социального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риска может включать в себя: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педагога и ребенка, направленное на развитие социально-эмоциональной компетентности, которая предполагает способность адекватно относиться к себе и другим людям, умение управлять своими чувствами, понимать и уважать чувства других;</a:t>
            </a:r>
          </a:p>
          <a:p>
            <a:pPr marL="34290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 досуга ребенка (помощь в досуговом самоопределении, поиск кружка, секции и т.д.);</a:t>
            </a:r>
          </a:p>
          <a:p>
            <a:pPr marL="34290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преодолении учебных затруднений;</a:t>
            </a:r>
          </a:p>
          <a:p>
            <a:pPr marL="34290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выборе образовательного маршрута и профессиональном самоопределении;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семьи (информационная поддержка, консультирование);</a:t>
            </a:r>
          </a:p>
          <a:p>
            <a:pPr marL="34290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	и предоставление бесплатного питания в школе;</a:t>
            </a:r>
          </a:p>
          <a:p>
            <a:pPr marL="34290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в районные городские социальные службы для предоставления различных видов материальной и социальной помощи;</a:t>
            </a:r>
          </a:p>
          <a:p>
            <a:pPr marL="342900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защиту прав ребенка, включая защиту от жестокого обращения со стороны родителей и представителей ближайшего окружения 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7041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340" y="1412776"/>
            <a:ext cx="11881320" cy="5589240"/>
          </a:xfrm>
        </p:spPr>
        <p:txBody>
          <a:bodyPr>
            <a:normAutofit/>
          </a:bodyPr>
          <a:lstStyle/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оказания помощи семье и детям «группы риска» применяются: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воспитания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способ воздействия на сознание, волю, чувства, поведение людей с целью выработки у них заданных качеств. К методам воспитания относятся убеждение, побуждение, поощрение, порицание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убеждения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применяется с целью сформировать у личности готовность активно включиться в предусмотренную содержанием воспитания деятельность. Данный метод обеспечивает у людей развитие общечеловеческих морально-этических качеств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побуждения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применяется с целью нацелить человека на деятельность в соответствии с его интересами и потребностями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поощрения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выражение положительной оценки деятельности индивида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порицания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реакция на нежелательные деятельность и поведение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0168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67608" y="1412776"/>
            <a:ext cx="5544616" cy="5589240"/>
          </a:xfrm>
        </p:spPr>
        <p:txBody>
          <a:bodyPr>
            <a:normAutofit/>
          </a:bodyPr>
          <a:lstStyle/>
          <a:p>
            <a:pPr indent="457200" algn="ctr">
              <a:lnSpc>
                <a:spcPct val="100000"/>
              </a:lnSpc>
              <a:spcBef>
                <a:spcPts val="0"/>
              </a:spcBef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оказания помощи семье и детям «группы риска» применяются:</a:t>
            </a: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социально-психологической помощи: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патронаж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и индивидуальные занятия.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995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grpSp>
        <p:nvGrpSpPr>
          <p:cNvPr id="2" name="Group 6">
            <a:extLst>
              <a:ext uri="{FF2B5EF4-FFF2-40B4-BE49-F238E27FC236}">
                <a16:creationId xmlns="" xmlns:a16="http://schemas.microsoft.com/office/drawing/2014/main" id="{BE262653-3601-435B-B2A4-2EC68EAFDA64}"/>
              </a:ext>
            </a:extLst>
          </p:cNvPr>
          <p:cNvGrpSpPr>
            <a:grpSpLocks/>
          </p:cNvGrpSpPr>
          <p:nvPr/>
        </p:nvGrpSpPr>
        <p:grpSpPr bwMode="auto">
          <a:xfrm>
            <a:off x="3791744" y="1643426"/>
            <a:ext cx="5757220" cy="4117788"/>
            <a:chOff x="4365" y="720"/>
            <a:chExt cx="6949" cy="4874"/>
          </a:xfrm>
        </p:grpSpPr>
        <p:sp>
          <p:nvSpPr>
            <p:cNvPr id="3" name="Freeform 16">
              <a:extLst>
                <a:ext uri="{FF2B5EF4-FFF2-40B4-BE49-F238E27FC236}">
                  <a16:creationId xmlns="" xmlns:a16="http://schemas.microsoft.com/office/drawing/2014/main" id="{29B815EA-1B7A-438E-BC57-7E92C8D4E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4" y="2225"/>
              <a:ext cx="2292" cy="2134"/>
            </a:xfrm>
            <a:custGeom>
              <a:avLst/>
              <a:gdLst>
                <a:gd name="T0" fmla="+- 0 6533 5474"/>
                <a:gd name="T1" fmla="*/ T0 w 2278"/>
                <a:gd name="T2" fmla="+- 0 2261 2259"/>
                <a:gd name="T3" fmla="*/ 2261 h 2009"/>
                <a:gd name="T4" fmla="+- 0 6375 5474"/>
                <a:gd name="T5" fmla="*/ T4 w 2278"/>
                <a:gd name="T6" fmla="+- 0 2281 2259"/>
                <a:gd name="T7" fmla="*/ 2281 h 2009"/>
                <a:gd name="T8" fmla="+- 0 6225 5474"/>
                <a:gd name="T9" fmla="*/ T8 w 2278"/>
                <a:gd name="T10" fmla="+- 0 2319 2259"/>
                <a:gd name="T11" fmla="*/ 2319 h 2009"/>
                <a:gd name="T12" fmla="+- 0 6084 5474"/>
                <a:gd name="T13" fmla="*/ T12 w 2278"/>
                <a:gd name="T14" fmla="+- 0 2374 2259"/>
                <a:gd name="T15" fmla="*/ 2374 h 2009"/>
                <a:gd name="T16" fmla="+- 0 5954 5474"/>
                <a:gd name="T17" fmla="*/ T16 w 2278"/>
                <a:gd name="T18" fmla="+- 0 2445 2259"/>
                <a:gd name="T19" fmla="*/ 2445 h 2009"/>
                <a:gd name="T20" fmla="+- 0 5836 5474"/>
                <a:gd name="T21" fmla="*/ T20 w 2278"/>
                <a:gd name="T22" fmla="+- 0 2529 2259"/>
                <a:gd name="T23" fmla="*/ 2529 h 2009"/>
                <a:gd name="T24" fmla="+- 0 5732 5474"/>
                <a:gd name="T25" fmla="*/ T24 w 2278"/>
                <a:gd name="T26" fmla="+- 0 2627 2259"/>
                <a:gd name="T27" fmla="*/ 2627 h 2009"/>
                <a:gd name="T28" fmla="+- 0 5643 5474"/>
                <a:gd name="T29" fmla="*/ T28 w 2278"/>
                <a:gd name="T30" fmla="+- 0 2736 2259"/>
                <a:gd name="T31" fmla="*/ 2736 h 2009"/>
                <a:gd name="T32" fmla="+- 0 5572 5474"/>
                <a:gd name="T33" fmla="*/ T32 w 2278"/>
                <a:gd name="T34" fmla="+- 0 2856 2259"/>
                <a:gd name="T35" fmla="*/ 2856 h 2009"/>
                <a:gd name="T36" fmla="+- 0 5519 5474"/>
                <a:gd name="T37" fmla="*/ T36 w 2278"/>
                <a:gd name="T38" fmla="+- 0 2984 2259"/>
                <a:gd name="T39" fmla="*/ 2984 h 2009"/>
                <a:gd name="T40" fmla="+- 0 5486 5474"/>
                <a:gd name="T41" fmla="*/ T40 w 2278"/>
                <a:gd name="T42" fmla="+- 0 3120 2259"/>
                <a:gd name="T43" fmla="*/ 3120 h 2009"/>
                <a:gd name="T44" fmla="+- 0 5474 5474"/>
                <a:gd name="T45" fmla="*/ T44 w 2278"/>
                <a:gd name="T46" fmla="+- 0 3262 2259"/>
                <a:gd name="T47" fmla="*/ 3262 h 2009"/>
                <a:gd name="T48" fmla="+- 0 5486 5474"/>
                <a:gd name="T49" fmla="*/ T48 w 2278"/>
                <a:gd name="T50" fmla="+- 0 3405 2259"/>
                <a:gd name="T51" fmla="*/ 3405 h 2009"/>
                <a:gd name="T52" fmla="+- 0 5519 5474"/>
                <a:gd name="T53" fmla="*/ T52 w 2278"/>
                <a:gd name="T54" fmla="+- 0 3541 2259"/>
                <a:gd name="T55" fmla="*/ 3541 h 2009"/>
                <a:gd name="T56" fmla="+- 0 5572 5474"/>
                <a:gd name="T57" fmla="*/ T56 w 2278"/>
                <a:gd name="T58" fmla="+- 0 3670 2259"/>
                <a:gd name="T59" fmla="*/ 3670 h 2009"/>
                <a:gd name="T60" fmla="+- 0 5643 5474"/>
                <a:gd name="T61" fmla="*/ T60 w 2278"/>
                <a:gd name="T62" fmla="+- 0 3790 2259"/>
                <a:gd name="T63" fmla="*/ 3790 h 2009"/>
                <a:gd name="T64" fmla="+- 0 5732 5474"/>
                <a:gd name="T65" fmla="*/ T64 w 2278"/>
                <a:gd name="T66" fmla="+- 0 3899 2259"/>
                <a:gd name="T67" fmla="*/ 3899 h 2009"/>
                <a:gd name="T68" fmla="+- 0 5836 5474"/>
                <a:gd name="T69" fmla="*/ T68 w 2278"/>
                <a:gd name="T70" fmla="+- 0 3997 2259"/>
                <a:gd name="T71" fmla="*/ 3997 h 2009"/>
                <a:gd name="T72" fmla="+- 0 5954 5474"/>
                <a:gd name="T73" fmla="*/ T72 w 2278"/>
                <a:gd name="T74" fmla="+- 0 4082 2259"/>
                <a:gd name="T75" fmla="*/ 4082 h 2009"/>
                <a:gd name="T76" fmla="+- 0 6084 5474"/>
                <a:gd name="T77" fmla="*/ T76 w 2278"/>
                <a:gd name="T78" fmla="+- 0 4153 2259"/>
                <a:gd name="T79" fmla="*/ 4153 h 2009"/>
                <a:gd name="T80" fmla="+- 0 6225 5474"/>
                <a:gd name="T81" fmla="*/ T80 w 2278"/>
                <a:gd name="T82" fmla="+- 0 4208 2259"/>
                <a:gd name="T83" fmla="*/ 4208 h 2009"/>
                <a:gd name="T84" fmla="+- 0 6375 5474"/>
                <a:gd name="T85" fmla="*/ T84 w 2278"/>
                <a:gd name="T86" fmla="+- 0 4246 2259"/>
                <a:gd name="T87" fmla="*/ 4246 h 2009"/>
                <a:gd name="T88" fmla="+- 0 6533 5474"/>
                <a:gd name="T89" fmla="*/ T88 w 2278"/>
                <a:gd name="T90" fmla="+- 0 4265 2259"/>
                <a:gd name="T91" fmla="*/ 4265 h 2009"/>
                <a:gd name="T92" fmla="+- 0 6696 5474"/>
                <a:gd name="T93" fmla="*/ T92 w 2278"/>
                <a:gd name="T94" fmla="+- 0 4265 2259"/>
                <a:gd name="T95" fmla="*/ 4265 h 2009"/>
                <a:gd name="T96" fmla="+- 0 6853 5474"/>
                <a:gd name="T97" fmla="*/ T96 w 2278"/>
                <a:gd name="T98" fmla="+- 0 4246 2259"/>
                <a:gd name="T99" fmla="*/ 4246 h 2009"/>
                <a:gd name="T100" fmla="+- 0 7003 5474"/>
                <a:gd name="T101" fmla="*/ T100 w 2278"/>
                <a:gd name="T102" fmla="+- 0 4208 2259"/>
                <a:gd name="T103" fmla="*/ 4208 h 2009"/>
                <a:gd name="T104" fmla="+- 0 7144 5474"/>
                <a:gd name="T105" fmla="*/ T104 w 2278"/>
                <a:gd name="T106" fmla="+- 0 4153 2259"/>
                <a:gd name="T107" fmla="*/ 4153 h 2009"/>
                <a:gd name="T108" fmla="+- 0 7274 5474"/>
                <a:gd name="T109" fmla="*/ T108 w 2278"/>
                <a:gd name="T110" fmla="+- 0 4082 2259"/>
                <a:gd name="T111" fmla="*/ 4082 h 2009"/>
                <a:gd name="T112" fmla="+- 0 7392 5474"/>
                <a:gd name="T113" fmla="*/ T112 w 2278"/>
                <a:gd name="T114" fmla="+- 0 3997 2259"/>
                <a:gd name="T115" fmla="*/ 3997 h 2009"/>
                <a:gd name="T116" fmla="+- 0 7495 5474"/>
                <a:gd name="T117" fmla="*/ T116 w 2278"/>
                <a:gd name="T118" fmla="+- 0 3899 2259"/>
                <a:gd name="T119" fmla="*/ 3899 h 2009"/>
                <a:gd name="T120" fmla="+- 0 7584 5474"/>
                <a:gd name="T121" fmla="*/ T120 w 2278"/>
                <a:gd name="T122" fmla="+- 0 3790 2259"/>
                <a:gd name="T123" fmla="*/ 3790 h 2009"/>
                <a:gd name="T124" fmla="+- 0 7655 5474"/>
                <a:gd name="T125" fmla="*/ T124 w 2278"/>
                <a:gd name="T126" fmla="+- 0 3670 2259"/>
                <a:gd name="T127" fmla="*/ 3670 h 2009"/>
                <a:gd name="T128" fmla="+- 0 7708 5474"/>
                <a:gd name="T129" fmla="*/ T128 w 2278"/>
                <a:gd name="T130" fmla="+- 0 3541 2259"/>
                <a:gd name="T131" fmla="*/ 3541 h 2009"/>
                <a:gd name="T132" fmla="+- 0 7741 5474"/>
                <a:gd name="T133" fmla="*/ T132 w 2278"/>
                <a:gd name="T134" fmla="+- 0 3405 2259"/>
                <a:gd name="T135" fmla="*/ 3405 h 2009"/>
                <a:gd name="T136" fmla="+- 0 7752 5474"/>
                <a:gd name="T137" fmla="*/ T136 w 2278"/>
                <a:gd name="T138" fmla="+- 0 3262 2259"/>
                <a:gd name="T139" fmla="*/ 3262 h 2009"/>
                <a:gd name="T140" fmla="+- 0 7741 5474"/>
                <a:gd name="T141" fmla="*/ T140 w 2278"/>
                <a:gd name="T142" fmla="+- 0 3120 2259"/>
                <a:gd name="T143" fmla="*/ 3120 h 2009"/>
                <a:gd name="T144" fmla="+- 0 7708 5474"/>
                <a:gd name="T145" fmla="*/ T144 w 2278"/>
                <a:gd name="T146" fmla="+- 0 2984 2259"/>
                <a:gd name="T147" fmla="*/ 2984 h 2009"/>
                <a:gd name="T148" fmla="+- 0 7655 5474"/>
                <a:gd name="T149" fmla="*/ T148 w 2278"/>
                <a:gd name="T150" fmla="+- 0 2856 2259"/>
                <a:gd name="T151" fmla="*/ 2856 h 2009"/>
                <a:gd name="T152" fmla="+- 0 7584 5474"/>
                <a:gd name="T153" fmla="*/ T152 w 2278"/>
                <a:gd name="T154" fmla="+- 0 2736 2259"/>
                <a:gd name="T155" fmla="*/ 2736 h 2009"/>
                <a:gd name="T156" fmla="+- 0 7495 5474"/>
                <a:gd name="T157" fmla="*/ T156 w 2278"/>
                <a:gd name="T158" fmla="+- 0 2627 2259"/>
                <a:gd name="T159" fmla="*/ 2627 h 2009"/>
                <a:gd name="T160" fmla="+- 0 7392 5474"/>
                <a:gd name="T161" fmla="*/ T160 w 2278"/>
                <a:gd name="T162" fmla="+- 0 2529 2259"/>
                <a:gd name="T163" fmla="*/ 2529 h 2009"/>
                <a:gd name="T164" fmla="+- 0 7274 5474"/>
                <a:gd name="T165" fmla="*/ T164 w 2278"/>
                <a:gd name="T166" fmla="+- 0 2445 2259"/>
                <a:gd name="T167" fmla="*/ 2445 h 2009"/>
                <a:gd name="T168" fmla="+- 0 7144 5474"/>
                <a:gd name="T169" fmla="*/ T168 w 2278"/>
                <a:gd name="T170" fmla="+- 0 2374 2259"/>
                <a:gd name="T171" fmla="*/ 2374 h 2009"/>
                <a:gd name="T172" fmla="+- 0 7003 5474"/>
                <a:gd name="T173" fmla="*/ T172 w 2278"/>
                <a:gd name="T174" fmla="+- 0 2319 2259"/>
                <a:gd name="T175" fmla="*/ 2319 h 2009"/>
                <a:gd name="T176" fmla="+- 0 6853 5474"/>
                <a:gd name="T177" fmla="*/ T176 w 2278"/>
                <a:gd name="T178" fmla="+- 0 2281 2259"/>
                <a:gd name="T179" fmla="*/ 2281 h 2009"/>
                <a:gd name="T180" fmla="+- 0 6696 5474"/>
                <a:gd name="T181" fmla="*/ T180 w 2278"/>
                <a:gd name="T182" fmla="+- 0 2261 2259"/>
                <a:gd name="T183" fmla="*/ 2261 h 20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</a:cxnLst>
              <a:rect l="0" t="0" r="r" b="b"/>
              <a:pathLst>
                <a:path w="2278" h="2009">
                  <a:moveTo>
                    <a:pt x="1140" y="0"/>
                  </a:moveTo>
                  <a:lnTo>
                    <a:pt x="1059" y="2"/>
                  </a:lnTo>
                  <a:lnTo>
                    <a:pt x="979" y="10"/>
                  </a:lnTo>
                  <a:lnTo>
                    <a:pt x="901" y="22"/>
                  </a:lnTo>
                  <a:lnTo>
                    <a:pt x="825" y="39"/>
                  </a:lnTo>
                  <a:lnTo>
                    <a:pt x="751" y="60"/>
                  </a:lnTo>
                  <a:lnTo>
                    <a:pt x="679" y="85"/>
                  </a:lnTo>
                  <a:lnTo>
                    <a:pt x="610" y="115"/>
                  </a:lnTo>
                  <a:lnTo>
                    <a:pt x="544" y="148"/>
                  </a:lnTo>
                  <a:lnTo>
                    <a:pt x="480" y="186"/>
                  </a:lnTo>
                  <a:lnTo>
                    <a:pt x="419" y="226"/>
                  </a:lnTo>
                  <a:lnTo>
                    <a:pt x="362" y="270"/>
                  </a:lnTo>
                  <a:lnTo>
                    <a:pt x="308" y="318"/>
                  </a:lnTo>
                  <a:lnTo>
                    <a:pt x="258" y="368"/>
                  </a:lnTo>
                  <a:lnTo>
                    <a:pt x="212" y="421"/>
                  </a:lnTo>
                  <a:lnTo>
                    <a:pt x="169" y="477"/>
                  </a:lnTo>
                  <a:lnTo>
                    <a:pt x="131" y="536"/>
                  </a:lnTo>
                  <a:lnTo>
                    <a:pt x="98" y="597"/>
                  </a:lnTo>
                  <a:lnTo>
                    <a:pt x="69" y="660"/>
                  </a:lnTo>
                  <a:lnTo>
                    <a:pt x="45" y="725"/>
                  </a:lnTo>
                  <a:lnTo>
                    <a:pt x="26" y="792"/>
                  </a:lnTo>
                  <a:lnTo>
                    <a:pt x="12" y="861"/>
                  </a:lnTo>
                  <a:lnTo>
                    <a:pt x="3" y="931"/>
                  </a:lnTo>
                  <a:lnTo>
                    <a:pt x="0" y="1003"/>
                  </a:lnTo>
                  <a:lnTo>
                    <a:pt x="3" y="1075"/>
                  </a:lnTo>
                  <a:lnTo>
                    <a:pt x="12" y="1146"/>
                  </a:lnTo>
                  <a:lnTo>
                    <a:pt x="26" y="1215"/>
                  </a:lnTo>
                  <a:lnTo>
                    <a:pt x="45" y="1282"/>
                  </a:lnTo>
                  <a:lnTo>
                    <a:pt x="69" y="1347"/>
                  </a:lnTo>
                  <a:lnTo>
                    <a:pt x="98" y="1411"/>
                  </a:lnTo>
                  <a:lnTo>
                    <a:pt x="131" y="1472"/>
                  </a:lnTo>
                  <a:lnTo>
                    <a:pt x="169" y="1531"/>
                  </a:lnTo>
                  <a:lnTo>
                    <a:pt x="212" y="1587"/>
                  </a:lnTo>
                  <a:lnTo>
                    <a:pt x="258" y="1640"/>
                  </a:lnTo>
                  <a:lnTo>
                    <a:pt x="308" y="1691"/>
                  </a:lnTo>
                  <a:lnTo>
                    <a:pt x="362" y="1738"/>
                  </a:lnTo>
                  <a:lnTo>
                    <a:pt x="419" y="1782"/>
                  </a:lnTo>
                  <a:lnTo>
                    <a:pt x="480" y="1823"/>
                  </a:lnTo>
                  <a:lnTo>
                    <a:pt x="544" y="1860"/>
                  </a:lnTo>
                  <a:lnTo>
                    <a:pt x="610" y="1894"/>
                  </a:lnTo>
                  <a:lnTo>
                    <a:pt x="679" y="1923"/>
                  </a:lnTo>
                  <a:lnTo>
                    <a:pt x="751" y="1949"/>
                  </a:lnTo>
                  <a:lnTo>
                    <a:pt x="825" y="1970"/>
                  </a:lnTo>
                  <a:lnTo>
                    <a:pt x="901" y="1987"/>
                  </a:lnTo>
                  <a:lnTo>
                    <a:pt x="979" y="1999"/>
                  </a:lnTo>
                  <a:lnTo>
                    <a:pt x="1059" y="2006"/>
                  </a:lnTo>
                  <a:lnTo>
                    <a:pt x="1140" y="2009"/>
                  </a:lnTo>
                  <a:lnTo>
                    <a:pt x="1222" y="2006"/>
                  </a:lnTo>
                  <a:lnTo>
                    <a:pt x="1301" y="1999"/>
                  </a:lnTo>
                  <a:lnTo>
                    <a:pt x="1379" y="1987"/>
                  </a:lnTo>
                  <a:lnTo>
                    <a:pt x="1456" y="1970"/>
                  </a:lnTo>
                  <a:lnTo>
                    <a:pt x="1529" y="1949"/>
                  </a:lnTo>
                  <a:lnTo>
                    <a:pt x="1601" y="1923"/>
                  </a:lnTo>
                  <a:lnTo>
                    <a:pt x="1670" y="1894"/>
                  </a:lnTo>
                  <a:lnTo>
                    <a:pt x="1737" y="1860"/>
                  </a:lnTo>
                  <a:lnTo>
                    <a:pt x="1800" y="1823"/>
                  </a:lnTo>
                  <a:lnTo>
                    <a:pt x="1861" y="1782"/>
                  </a:lnTo>
                  <a:lnTo>
                    <a:pt x="1918" y="1738"/>
                  </a:lnTo>
                  <a:lnTo>
                    <a:pt x="1971" y="1691"/>
                  </a:lnTo>
                  <a:lnTo>
                    <a:pt x="2021" y="1640"/>
                  </a:lnTo>
                  <a:lnTo>
                    <a:pt x="2068" y="1587"/>
                  </a:lnTo>
                  <a:lnTo>
                    <a:pt x="2110" y="1531"/>
                  </a:lnTo>
                  <a:lnTo>
                    <a:pt x="2148" y="1472"/>
                  </a:lnTo>
                  <a:lnTo>
                    <a:pt x="2181" y="1411"/>
                  </a:lnTo>
                  <a:lnTo>
                    <a:pt x="2210" y="1347"/>
                  </a:lnTo>
                  <a:lnTo>
                    <a:pt x="2234" y="1282"/>
                  </a:lnTo>
                  <a:lnTo>
                    <a:pt x="2253" y="1215"/>
                  </a:lnTo>
                  <a:lnTo>
                    <a:pt x="2267" y="1146"/>
                  </a:lnTo>
                  <a:lnTo>
                    <a:pt x="2275" y="1075"/>
                  </a:lnTo>
                  <a:lnTo>
                    <a:pt x="2278" y="1003"/>
                  </a:lnTo>
                  <a:lnTo>
                    <a:pt x="2275" y="931"/>
                  </a:lnTo>
                  <a:lnTo>
                    <a:pt x="2267" y="861"/>
                  </a:lnTo>
                  <a:lnTo>
                    <a:pt x="2253" y="792"/>
                  </a:lnTo>
                  <a:lnTo>
                    <a:pt x="2234" y="725"/>
                  </a:lnTo>
                  <a:lnTo>
                    <a:pt x="2210" y="660"/>
                  </a:lnTo>
                  <a:lnTo>
                    <a:pt x="2181" y="597"/>
                  </a:lnTo>
                  <a:lnTo>
                    <a:pt x="2148" y="536"/>
                  </a:lnTo>
                  <a:lnTo>
                    <a:pt x="2110" y="477"/>
                  </a:lnTo>
                  <a:lnTo>
                    <a:pt x="2068" y="421"/>
                  </a:lnTo>
                  <a:lnTo>
                    <a:pt x="2021" y="368"/>
                  </a:lnTo>
                  <a:lnTo>
                    <a:pt x="1971" y="318"/>
                  </a:lnTo>
                  <a:lnTo>
                    <a:pt x="1918" y="270"/>
                  </a:lnTo>
                  <a:lnTo>
                    <a:pt x="1861" y="226"/>
                  </a:lnTo>
                  <a:lnTo>
                    <a:pt x="1800" y="186"/>
                  </a:lnTo>
                  <a:lnTo>
                    <a:pt x="1737" y="148"/>
                  </a:lnTo>
                  <a:lnTo>
                    <a:pt x="1670" y="115"/>
                  </a:lnTo>
                  <a:lnTo>
                    <a:pt x="1601" y="85"/>
                  </a:lnTo>
                  <a:lnTo>
                    <a:pt x="1529" y="60"/>
                  </a:lnTo>
                  <a:lnTo>
                    <a:pt x="1456" y="39"/>
                  </a:lnTo>
                  <a:lnTo>
                    <a:pt x="1379" y="22"/>
                  </a:lnTo>
                  <a:lnTo>
                    <a:pt x="1301" y="10"/>
                  </a:lnTo>
                  <a:lnTo>
                    <a:pt x="1222" y="2"/>
                  </a:lnTo>
                  <a:lnTo>
                    <a:pt x="1140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AutoShape 15">
              <a:extLst>
                <a:ext uri="{FF2B5EF4-FFF2-40B4-BE49-F238E27FC236}">
                  <a16:creationId xmlns="" xmlns:a16="http://schemas.microsoft.com/office/drawing/2014/main" id="{FFC9C64A-7B13-4CBC-AFC8-D84A2B1EC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3012"/>
              <a:ext cx="449" cy="120"/>
            </a:xfrm>
            <a:custGeom>
              <a:avLst/>
              <a:gdLst>
                <a:gd name="T0" fmla="+- 0 5146 5026"/>
                <a:gd name="T1" fmla="*/ T0 w 449"/>
                <a:gd name="T2" fmla="+- 0 3013 3013"/>
                <a:gd name="T3" fmla="*/ 3013 h 120"/>
                <a:gd name="T4" fmla="+- 0 5026 5026"/>
                <a:gd name="T5" fmla="*/ T4 w 449"/>
                <a:gd name="T6" fmla="+- 0 3073 3013"/>
                <a:gd name="T7" fmla="*/ 3073 h 120"/>
                <a:gd name="T8" fmla="+- 0 5146 5026"/>
                <a:gd name="T9" fmla="*/ T8 w 449"/>
                <a:gd name="T10" fmla="+- 0 3133 3013"/>
                <a:gd name="T11" fmla="*/ 3133 h 120"/>
                <a:gd name="T12" fmla="+- 0 5146 5026"/>
                <a:gd name="T13" fmla="*/ T12 w 449"/>
                <a:gd name="T14" fmla="+- 0 3080 3013"/>
                <a:gd name="T15" fmla="*/ 3080 h 120"/>
                <a:gd name="T16" fmla="+- 0 5124 5026"/>
                <a:gd name="T17" fmla="*/ T16 w 449"/>
                <a:gd name="T18" fmla="+- 0 3080 3013"/>
                <a:gd name="T19" fmla="*/ 3080 h 120"/>
                <a:gd name="T20" fmla="+- 0 5119 5026"/>
                <a:gd name="T21" fmla="*/ T20 w 449"/>
                <a:gd name="T22" fmla="+- 0 3077 3013"/>
                <a:gd name="T23" fmla="*/ 3077 h 120"/>
                <a:gd name="T24" fmla="+- 0 5117 5026"/>
                <a:gd name="T25" fmla="*/ T24 w 449"/>
                <a:gd name="T26" fmla="+- 0 3073 3013"/>
                <a:gd name="T27" fmla="*/ 3073 h 120"/>
                <a:gd name="T28" fmla="+- 0 5119 5026"/>
                <a:gd name="T29" fmla="*/ T28 w 449"/>
                <a:gd name="T30" fmla="+- 0 3068 3013"/>
                <a:gd name="T31" fmla="*/ 3068 h 120"/>
                <a:gd name="T32" fmla="+- 0 5124 5026"/>
                <a:gd name="T33" fmla="*/ T32 w 449"/>
                <a:gd name="T34" fmla="+- 0 3065 3013"/>
                <a:gd name="T35" fmla="*/ 3065 h 120"/>
                <a:gd name="T36" fmla="+- 0 5146 5026"/>
                <a:gd name="T37" fmla="*/ T36 w 449"/>
                <a:gd name="T38" fmla="+- 0 3065 3013"/>
                <a:gd name="T39" fmla="*/ 3065 h 120"/>
                <a:gd name="T40" fmla="+- 0 5146 5026"/>
                <a:gd name="T41" fmla="*/ T40 w 449"/>
                <a:gd name="T42" fmla="+- 0 3013 3013"/>
                <a:gd name="T43" fmla="*/ 3013 h 120"/>
                <a:gd name="T44" fmla="+- 0 5354 5026"/>
                <a:gd name="T45" fmla="*/ T44 w 449"/>
                <a:gd name="T46" fmla="+- 0 3013 3013"/>
                <a:gd name="T47" fmla="*/ 3013 h 120"/>
                <a:gd name="T48" fmla="+- 0 5354 5026"/>
                <a:gd name="T49" fmla="*/ T48 w 449"/>
                <a:gd name="T50" fmla="+- 0 3133 3013"/>
                <a:gd name="T51" fmla="*/ 3133 h 120"/>
                <a:gd name="T52" fmla="+- 0 5460 5026"/>
                <a:gd name="T53" fmla="*/ T52 w 449"/>
                <a:gd name="T54" fmla="+- 0 3080 3013"/>
                <a:gd name="T55" fmla="*/ 3080 h 120"/>
                <a:gd name="T56" fmla="+- 0 5376 5026"/>
                <a:gd name="T57" fmla="*/ T56 w 449"/>
                <a:gd name="T58" fmla="+- 0 3080 3013"/>
                <a:gd name="T59" fmla="*/ 3080 h 120"/>
                <a:gd name="T60" fmla="+- 0 5381 5026"/>
                <a:gd name="T61" fmla="*/ T60 w 449"/>
                <a:gd name="T62" fmla="+- 0 3077 3013"/>
                <a:gd name="T63" fmla="*/ 3077 h 120"/>
                <a:gd name="T64" fmla="+- 0 5383 5026"/>
                <a:gd name="T65" fmla="*/ T64 w 449"/>
                <a:gd name="T66" fmla="+- 0 3073 3013"/>
                <a:gd name="T67" fmla="*/ 3073 h 120"/>
                <a:gd name="T68" fmla="+- 0 5381 5026"/>
                <a:gd name="T69" fmla="*/ T68 w 449"/>
                <a:gd name="T70" fmla="+- 0 3068 3013"/>
                <a:gd name="T71" fmla="*/ 3068 h 120"/>
                <a:gd name="T72" fmla="+- 0 5376 5026"/>
                <a:gd name="T73" fmla="*/ T72 w 449"/>
                <a:gd name="T74" fmla="+- 0 3065 3013"/>
                <a:gd name="T75" fmla="*/ 3065 h 120"/>
                <a:gd name="T76" fmla="+- 0 5460 5026"/>
                <a:gd name="T77" fmla="*/ T76 w 449"/>
                <a:gd name="T78" fmla="+- 0 3065 3013"/>
                <a:gd name="T79" fmla="*/ 3065 h 120"/>
                <a:gd name="T80" fmla="+- 0 5354 5026"/>
                <a:gd name="T81" fmla="*/ T80 w 449"/>
                <a:gd name="T82" fmla="+- 0 3013 3013"/>
                <a:gd name="T83" fmla="*/ 3013 h 120"/>
                <a:gd name="T84" fmla="+- 0 5146 5026"/>
                <a:gd name="T85" fmla="*/ T84 w 449"/>
                <a:gd name="T86" fmla="+- 0 3065 3013"/>
                <a:gd name="T87" fmla="*/ 3065 h 120"/>
                <a:gd name="T88" fmla="+- 0 5124 5026"/>
                <a:gd name="T89" fmla="*/ T88 w 449"/>
                <a:gd name="T90" fmla="+- 0 3065 3013"/>
                <a:gd name="T91" fmla="*/ 3065 h 120"/>
                <a:gd name="T92" fmla="+- 0 5119 5026"/>
                <a:gd name="T93" fmla="*/ T92 w 449"/>
                <a:gd name="T94" fmla="+- 0 3068 3013"/>
                <a:gd name="T95" fmla="*/ 3068 h 120"/>
                <a:gd name="T96" fmla="+- 0 5117 5026"/>
                <a:gd name="T97" fmla="*/ T96 w 449"/>
                <a:gd name="T98" fmla="+- 0 3073 3013"/>
                <a:gd name="T99" fmla="*/ 3073 h 120"/>
                <a:gd name="T100" fmla="+- 0 5119 5026"/>
                <a:gd name="T101" fmla="*/ T100 w 449"/>
                <a:gd name="T102" fmla="+- 0 3077 3013"/>
                <a:gd name="T103" fmla="*/ 3077 h 120"/>
                <a:gd name="T104" fmla="+- 0 5124 5026"/>
                <a:gd name="T105" fmla="*/ T104 w 449"/>
                <a:gd name="T106" fmla="+- 0 3080 3013"/>
                <a:gd name="T107" fmla="*/ 3080 h 120"/>
                <a:gd name="T108" fmla="+- 0 5146 5026"/>
                <a:gd name="T109" fmla="*/ T108 w 449"/>
                <a:gd name="T110" fmla="+- 0 3080 3013"/>
                <a:gd name="T111" fmla="*/ 3080 h 120"/>
                <a:gd name="T112" fmla="+- 0 5146 5026"/>
                <a:gd name="T113" fmla="*/ T112 w 449"/>
                <a:gd name="T114" fmla="+- 0 3065 3013"/>
                <a:gd name="T115" fmla="*/ 3065 h 120"/>
                <a:gd name="T116" fmla="+- 0 5354 5026"/>
                <a:gd name="T117" fmla="*/ T116 w 449"/>
                <a:gd name="T118" fmla="+- 0 3065 3013"/>
                <a:gd name="T119" fmla="*/ 3065 h 120"/>
                <a:gd name="T120" fmla="+- 0 5146 5026"/>
                <a:gd name="T121" fmla="*/ T120 w 449"/>
                <a:gd name="T122" fmla="+- 0 3065 3013"/>
                <a:gd name="T123" fmla="*/ 3065 h 120"/>
                <a:gd name="T124" fmla="+- 0 5146 5026"/>
                <a:gd name="T125" fmla="*/ T124 w 449"/>
                <a:gd name="T126" fmla="+- 0 3080 3013"/>
                <a:gd name="T127" fmla="*/ 3080 h 120"/>
                <a:gd name="T128" fmla="+- 0 5354 5026"/>
                <a:gd name="T129" fmla="*/ T128 w 449"/>
                <a:gd name="T130" fmla="+- 0 3080 3013"/>
                <a:gd name="T131" fmla="*/ 3080 h 120"/>
                <a:gd name="T132" fmla="+- 0 5354 5026"/>
                <a:gd name="T133" fmla="*/ T132 w 449"/>
                <a:gd name="T134" fmla="+- 0 3065 3013"/>
                <a:gd name="T135" fmla="*/ 3065 h 120"/>
                <a:gd name="T136" fmla="+- 0 5460 5026"/>
                <a:gd name="T137" fmla="*/ T136 w 449"/>
                <a:gd name="T138" fmla="+- 0 3065 3013"/>
                <a:gd name="T139" fmla="*/ 3065 h 120"/>
                <a:gd name="T140" fmla="+- 0 5376 5026"/>
                <a:gd name="T141" fmla="*/ T140 w 449"/>
                <a:gd name="T142" fmla="+- 0 3065 3013"/>
                <a:gd name="T143" fmla="*/ 3065 h 120"/>
                <a:gd name="T144" fmla="+- 0 5381 5026"/>
                <a:gd name="T145" fmla="*/ T144 w 449"/>
                <a:gd name="T146" fmla="+- 0 3068 3013"/>
                <a:gd name="T147" fmla="*/ 3068 h 120"/>
                <a:gd name="T148" fmla="+- 0 5383 5026"/>
                <a:gd name="T149" fmla="*/ T148 w 449"/>
                <a:gd name="T150" fmla="+- 0 3073 3013"/>
                <a:gd name="T151" fmla="*/ 3073 h 120"/>
                <a:gd name="T152" fmla="+- 0 5381 5026"/>
                <a:gd name="T153" fmla="*/ T152 w 449"/>
                <a:gd name="T154" fmla="+- 0 3077 3013"/>
                <a:gd name="T155" fmla="*/ 3077 h 120"/>
                <a:gd name="T156" fmla="+- 0 5376 5026"/>
                <a:gd name="T157" fmla="*/ T156 w 449"/>
                <a:gd name="T158" fmla="+- 0 3080 3013"/>
                <a:gd name="T159" fmla="*/ 3080 h 120"/>
                <a:gd name="T160" fmla="+- 0 5460 5026"/>
                <a:gd name="T161" fmla="*/ T160 w 449"/>
                <a:gd name="T162" fmla="+- 0 3080 3013"/>
                <a:gd name="T163" fmla="*/ 3080 h 120"/>
                <a:gd name="T164" fmla="+- 0 5474 5026"/>
                <a:gd name="T165" fmla="*/ T164 w 449"/>
                <a:gd name="T166" fmla="+- 0 3073 3013"/>
                <a:gd name="T167" fmla="*/ 3073 h 120"/>
                <a:gd name="T168" fmla="+- 0 5460 5026"/>
                <a:gd name="T169" fmla="*/ T168 w 449"/>
                <a:gd name="T170" fmla="+- 0 3065 3013"/>
                <a:gd name="T171" fmla="*/ 3065 h 12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</a:cxnLst>
              <a:rect l="0" t="0" r="r" b="b"/>
              <a:pathLst>
                <a:path w="449" h="120">
                  <a:moveTo>
                    <a:pt x="120" y="0"/>
                  </a:moveTo>
                  <a:lnTo>
                    <a:pt x="0" y="60"/>
                  </a:lnTo>
                  <a:lnTo>
                    <a:pt x="120" y="120"/>
                  </a:lnTo>
                  <a:lnTo>
                    <a:pt x="120" y="67"/>
                  </a:lnTo>
                  <a:lnTo>
                    <a:pt x="98" y="67"/>
                  </a:lnTo>
                  <a:lnTo>
                    <a:pt x="93" y="64"/>
                  </a:lnTo>
                  <a:lnTo>
                    <a:pt x="91" y="60"/>
                  </a:lnTo>
                  <a:lnTo>
                    <a:pt x="93" y="55"/>
                  </a:lnTo>
                  <a:lnTo>
                    <a:pt x="98" y="52"/>
                  </a:lnTo>
                  <a:lnTo>
                    <a:pt x="120" y="52"/>
                  </a:lnTo>
                  <a:lnTo>
                    <a:pt x="120" y="0"/>
                  </a:lnTo>
                  <a:close/>
                  <a:moveTo>
                    <a:pt x="328" y="0"/>
                  </a:moveTo>
                  <a:lnTo>
                    <a:pt x="328" y="120"/>
                  </a:lnTo>
                  <a:lnTo>
                    <a:pt x="434" y="67"/>
                  </a:lnTo>
                  <a:lnTo>
                    <a:pt x="350" y="67"/>
                  </a:lnTo>
                  <a:lnTo>
                    <a:pt x="355" y="64"/>
                  </a:lnTo>
                  <a:lnTo>
                    <a:pt x="357" y="60"/>
                  </a:lnTo>
                  <a:lnTo>
                    <a:pt x="355" y="55"/>
                  </a:lnTo>
                  <a:lnTo>
                    <a:pt x="350" y="52"/>
                  </a:lnTo>
                  <a:lnTo>
                    <a:pt x="434" y="52"/>
                  </a:lnTo>
                  <a:lnTo>
                    <a:pt x="328" y="0"/>
                  </a:lnTo>
                  <a:close/>
                  <a:moveTo>
                    <a:pt x="120" y="52"/>
                  </a:moveTo>
                  <a:lnTo>
                    <a:pt x="98" y="52"/>
                  </a:lnTo>
                  <a:lnTo>
                    <a:pt x="93" y="55"/>
                  </a:lnTo>
                  <a:lnTo>
                    <a:pt x="91" y="60"/>
                  </a:lnTo>
                  <a:lnTo>
                    <a:pt x="93" y="64"/>
                  </a:lnTo>
                  <a:lnTo>
                    <a:pt x="98" y="67"/>
                  </a:lnTo>
                  <a:lnTo>
                    <a:pt x="120" y="67"/>
                  </a:lnTo>
                  <a:lnTo>
                    <a:pt x="120" y="52"/>
                  </a:lnTo>
                  <a:close/>
                  <a:moveTo>
                    <a:pt x="328" y="52"/>
                  </a:moveTo>
                  <a:lnTo>
                    <a:pt x="120" y="52"/>
                  </a:lnTo>
                  <a:lnTo>
                    <a:pt x="120" y="67"/>
                  </a:lnTo>
                  <a:lnTo>
                    <a:pt x="328" y="67"/>
                  </a:lnTo>
                  <a:lnTo>
                    <a:pt x="328" y="52"/>
                  </a:lnTo>
                  <a:close/>
                  <a:moveTo>
                    <a:pt x="434" y="52"/>
                  </a:moveTo>
                  <a:lnTo>
                    <a:pt x="350" y="52"/>
                  </a:lnTo>
                  <a:lnTo>
                    <a:pt x="355" y="55"/>
                  </a:lnTo>
                  <a:lnTo>
                    <a:pt x="357" y="60"/>
                  </a:lnTo>
                  <a:lnTo>
                    <a:pt x="355" y="64"/>
                  </a:lnTo>
                  <a:lnTo>
                    <a:pt x="350" y="67"/>
                  </a:lnTo>
                  <a:lnTo>
                    <a:pt x="434" y="67"/>
                  </a:lnTo>
                  <a:lnTo>
                    <a:pt x="448" y="60"/>
                  </a:lnTo>
                  <a:lnTo>
                    <a:pt x="434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5374" name="Picture 14">
              <a:extLst>
                <a:ext uri="{FF2B5EF4-FFF2-40B4-BE49-F238E27FC236}">
                  <a16:creationId xmlns="" xmlns:a16="http://schemas.microsoft.com/office/drawing/2014/main" id="{CA11158A-6469-444A-A989-BE82B60E55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1" y="1980"/>
              <a:ext cx="120" cy="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AutoShape 13">
              <a:extLst>
                <a:ext uri="{FF2B5EF4-FFF2-40B4-BE49-F238E27FC236}">
                  <a16:creationId xmlns="" xmlns:a16="http://schemas.microsoft.com/office/drawing/2014/main" id="{58912548-B97D-43BF-A610-D7DD72E87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" y="1980"/>
              <a:ext cx="3586" cy="773"/>
            </a:xfrm>
            <a:custGeom>
              <a:avLst/>
              <a:gdLst>
                <a:gd name="T0" fmla="+- 0 5760 4589"/>
                <a:gd name="T1" fmla="*/ T0 w 3586"/>
                <a:gd name="T2" fmla="+- 0 2751 1981"/>
                <a:gd name="T3" fmla="*/ 2751 h 773"/>
                <a:gd name="T4" fmla="+- 0 5732 4589"/>
                <a:gd name="T5" fmla="*/ T4 w 3586"/>
                <a:gd name="T6" fmla="+- 0 2715 1981"/>
                <a:gd name="T7" fmla="*/ 2715 h 773"/>
                <a:gd name="T8" fmla="+- 0 5678 4589"/>
                <a:gd name="T9" fmla="*/ T8 w 3586"/>
                <a:gd name="T10" fmla="+- 0 2645 1981"/>
                <a:gd name="T11" fmla="*/ 2645 h 773"/>
                <a:gd name="T12" fmla="+- 0 5656 4589"/>
                <a:gd name="T13" fmla="*/ T12 w 3586"/>
                <a:gd name="T14" fmla="+- 0 2692 1981"/>
                <a:gd name="T15" fmla="*/ 2692 h 773"/>
                <a:gd name="T16" fmla="+- 0 4700 4589"/>
                <a:gd name="T17" fmla="*/ T16 w 3586"/>
                <a:gd name="T18" fmla="+- 0 2220 1981"/>
                <a:gd name="T19" fmla="*/ 2220 h 773"/>
                <a:gd name="T20" fmla="+- 0 4704 4589"/>
                <a:gd name="T21" fmla="*/ T20 w 3586"/>
                <a:gd name="T22" fmla="+- 0 2211 1981"/>
                <a:gd name="T23" fmla="*/ 2211 h 773"/>
                <a:gd name="T24" fmla="+- 0 4723 4589"/>
                <a:gd name="T25" fmla="*/ T24 w 3586"/>
                <a:gd name="T26" fmla="+- 0 2173 1981"/>
                <a:gd name="T27" fmla="*/ 2173 h 773"/>
                <a:gd name="T28" fmla="+- 0 4589 4589"/>
                <a:gd name="T29" fmla="*/ T28 w 3586"/>
                <a:gd name="T30" fmla="+- 0 2175 1981"/>
                <a:gd name="T31" fmla="*/ 2175 h 773"/>
                <a:gd name="T32" fmla="+- 0 4670 4589"/>
                <a:gd name="T33" fmla="*/ T32 w 3586"/>
                <a:gd name="T34" fmla="+- 0 2281 1981"/>
                <a:gd name="T35" fmla="*/ 2281 h 773"/>
                <a:gd name="T36" fmla="+- 0 4693 4589"/>
                <a:gd name="T37" fmla="*/ T36 w 3586"/>
                <a:gd name="T38" fmla="+- 0 2234 1981"/>
                <a:gd name="T39" fmla="*/ 2234 h 773"/>
                <a:gd name="T40" fmla="+- 0 5649 4589"/>
                <a:gd name="T41" fmla="*/ T40 w 3586"/>
                <a:gd name="T42" fmla="+- 0 2706 1981"/>
                <a:gd name="T43" fmla="*/ 2706 h 773"/>
                <a:gd name="T44" fmla="+- 0 5626 4589"/>
                <a:gd name="T45" fmla="*/ T44 w 3586"/>
                <a:gd name="T46" fmla="+- 0 2753 1981"/>
                <a:gd name="T47" fmla="*/ 2753 h 773"/>
                <a:gd name="T48" fmla="+- 0 5760 4589"/>
                <a:gd name="T49" fmla="*/ T48 w 3586"/>
                <a:gd name="T50" fmla="+- 0 2751 1981"/>
                <a:gd name="T51" fmla="*/ 2751 h 773"/>
                <a:gd name="T52" fmla="+- 0 8174 4589"/>
                <a:gd name="T53" fmla="*/ T52 w 3586"/>
                <a:gd name="T54" fmla="+- 0 1981 1981"/>
                <a:gd name="T55" fmla="*/ 1981 h 773"/>
                <a:gd name="T56" fmla="+- 0 8042 4589"/>
                <a:gd name="T57" fmla="*/ T56 w 3586"/>
                <a:gd name="T58" fmla="+- 0 2005 1981"/>
                <a:gd name="T59" fmla="*/ 2005 h 773"/>
                <a:gd name="T60" fmla="+- 0 8075 4589"/>
                <a:gd name="T61" fmla="*/ T60 w 3586"/>
                <a:gd name="T62" fmla="+- 0 2047 1981"/>
                <a:gd name="T63" fmla="*/ 2047 h 773"/>
                <a:gd name="T64" fmla="+- 0 7509 4589"/>
                <a:gd name="T65" fmla="*/ T64 w 3586"/>
                <a:gd name="T66" fmla="+- 0 2479 1981"/>
                <a:gd name="T67" fmla="*/ 2479 h 773"/>
                <a:gd name="T68" fmla="+- 0 7476 4589"/>
                <a:gd name="T69" fmla="*/ T68 w 3586"/>
                <a:gd name="T70" fmla="+- 0 2437 1981"/>
                <a:gd name="T71" fmla="*/ 2437 h 773"/>
                <a:gd name="T72" fmla="+- 0 7418 4589"/>
                <a:gd name="T73" fmla="*/ T72 w 3586"/>
                <a:gd name="T74" fmla="+- 0 2559 1981"/>
                <a:gd name="T75" fmla="*/ 2559 h 773"/>
                <a:gd name="T76" fmla="+- 0 7550 4589"/>
                <a:gd name="T77" fmla="*/ T76 w 3586"/>
                <a:gd name="T78" fmla="+- 0 2533 1981"/>
                <a:gd name="T79" fmla="*/ 2533 h 773"/>
                <a:gd name="T80" fmla="+- 0 7528 4589"/>
                <a:gd name="T81" fmla="*/ T80 w 3586"/>
                <a:gd name="T82" fmla="+- 0 2504 1981"/>
                <a:gd name="T83" fmla="*/ 2504 h 773"/>
                <a:gd name="T84" fmla="+- 0 7519 4589"/>
                <a:gd name="T85" fmla="*/ T84 w 3586"/>
                <a:gd name="T86" fmla="+- 0 2491 1981"/>
                <a:gd name="T87" fmla="*/ 2491 h 773"/>
                <a:gd name="T88" fmla="+- 0 8085 4589"/>
                <a:gd name="T89" fmla="*/ T88 w 3586"/>
                <a:gd name="T90" fmla="+- 0 2059 1981"/>
                <a:gd name="T91" fmla="*/ 2059 h 773"/>
                <a:gd name="T92" fmla="+- 0 8117 4589"/>
                <a:gd name="T93" fmla="*/ T92 w 3586"/>
                <a:gd name="T94" fmla="+- 0 2101 1981"/>
                <a:gd name="T95" fmla="*/ 2101 h 773"/>
                <a:gd name="T96" fmla="+- 0 8149 4589"/>
                <a:gd name="T97" fmla="*/ T96 w 3586"/>
                <a:gd name="T98" fmla="+- 0 2033 1981"/>
                <a:gd name="T99" fmla="*/ 2033 h 773"/>
                <a:gd name="T100" fmla="+- 0 8174 4589"/>
                <a:gd name="T101" fmla="*/ T100 w 3586"/>
                <a:gd name="T102" fmla="+- 0 1981 1981"/>
                <a:gd name="T103" fmla="*/ 1981 h 7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</a:cxnLst>
              <a:rect l="0" t="0" r="r" b="b"/>
              <a:pathLst>
                <a:path w="3586" h="773">
                  <a:moveTo>
                    <a:pt x="1171" y="770"/>
                  </a:moveTo>
                  <a:lnTo>
                    <a:pt x="1143" y="734"/>
                  </a:lnTo>
                  <a:lnTo>
                    <a:pt x="1089" y="664"/>
                  </a:lnTo>
                  <a:lnTo>
                    <a:pt x="1067" y="711"/>
                  </a:lnTo>
                  <a:lnTo>
                    <a:pt x="111" y="239"/>
                  </a:lnTo>
                  <a:lnTo>
                    <a:pt x="115" y="230"/>
                  </a:lnTo>
                  <a:lnTo>
                    <a:pt x="134" y="192"/>
                  </a:lnTo>
                  <a:lnTo>
                    <a:pt x="0" y="194"/>
                  </a:lnTo>
                  <a:lnTo>
                    <a:pt x="81" y="300"/>
                  </a:lnTo>
                  <a:lnTo>
                    <a:pt x="104" y="253"/>
                  </a:lnTo>
                  <a:lnTo>
                    <a:pt x="1060" y="725"/>
                  </a:lnTo>
                  <a:lnTo>
                    <a:pt x="1037" y="772"/>
                  </a:lnTo>
                  <a:lnTo>
                    <a:pt x="1171" y="770"/>
                  </a:lnTo>
                  <a:close/>
                  <a:moveTo>
                    <a:pt x="3585" y="0"/>
                  </a:moveTo>
                  <a:lnTo>
                    <a:pt x="3453" y="24"/>
                  </a:lnTo>
                  <a:lnTo>
                    <a:pt x="3486" y="66"/>
                  </a:lnTo>
                  <a:lnTo>
                    <a:pt x="2920" y="498"/>
                  </a:lnTo>
                  <a:lnTo>
                    <a:pt x="2887" y="456"/>
                  </a:lnTo>
                  <a:lnTo>
                    <a:pt x="2829" y="578"/>
                  </a:lnTo>
                  <a:lnTo>
                    <a:pt x="2961" y="552"/>
                  </a:lnTo>
                  <a:lnTo>
                    <a:pt x="2939" y="523"/>
                  </a:lnTo>
                  <a:lnTo>
                    <a:pt x="2930" y="510"/>
                  </a:lnTo>
                  <a:lnTo>
                    <a:pt x="3496" y="78"/>
                  </a:lnTo>
                  <a:lnTo>
                    <a:pt x="3528" y="120"/>
                  </a:lnTo>
                  <a:lnTo>
                    <a:pt x="3560" y="52"/>
                  </a:lnTo>
                  <a:lnTo>
                    <a:pt x="358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5372" name="Picture 12">
              <a:extLst>
                <a:ext uri="{FF2B5EF4-FFF2-40B4-BE49-F238E27FC236}">
                  <a16:creationId xmlns="" xmlns:a16="http://schemas.microsoft.com/office/drawing/2014/main" id="{EEA3DD42-899B-4F03-9625-10882CA1EC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2" y="3012"/>
              <a:ext cx="332" cy="1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AutoShape 11">
              <a:extLst>
                <a:ext uri="{FF2B5EF4-FFF2-40B4-BE49-F238E27FC236}">
                  <a16:creationId xmlns="" xmlns:a16="http://schemas.microsoft.com/office/drawing/2014/main" id="{F56CD159-1E57-467D-B861-E21978885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3893"/>
              <a:ext cx="3900" cy="898"/>
            </a:xfrm>
            <a:custGeom>
              <a:avLst/>
              <a:gdLst>
                <a:gd name="T0" fmla="+- 0 5626 4366"/>
                <a:gd name="T1" fmla="*/ T0 w 3900"/>
                <a:gd name="T2" fmla="+- 0 3893 3893"/>
                <a:gd name="T3" fmla="*/ 3893 h 898"/>
                <a:gd name="T4" fmla="+- 0 5494 4366"/>
                <a:gd name="T5" fmla="*/ T4 w 3900"/>
                <a:gd name="T6" fmla="+- 0 3913 3893"/>
                <a:gd name="T7" fmla="*/ 3913 h 898"/>
                <a:gd name="T8" fmla="+- 0 5524 4366"/>
                <a:gd name="T9" fmla="*/ T8 w 3900"/>
                <a:gd name="T10" fmla="+- 0 3955 3893"/>
                <a:gd name="T11" fmla="*/ 3955 h 898"/>
                <a:gd name="T12" fmla="+- 0 4459 4366"/>
                <a:gd name="T13" fmla="*/ T12 w 3900"/>
                <a:gd name="T14" fmla="+- 0 4714 3893"/>
                <a:gd name="T15" fmla="*/ 4714 h 898"/>
                <a:gd name="T16" fmla="+- 0 4428 4366"/>
                <a:gd name="T17" fmla="*/ T16 w 3900"/>
                <a:gd name="T18" fmla="+- 0 4671 3893"/>
                <a:gd name="T19" fmla="*/ 4671 h 898"/>
                <a:gd name="T20" fmla="+- 0 4366 4366"/>
                <a:gd name="T21" fmla="*/ T20 w 3900"/>
                <a:gd name="T22" fmla="+- 0 4791 3893"/>
                <a:gd name="T23" fmla="*/ 4791 h 898"/>
                <a:gd name="T24" fmla="+- 0 4498 4366"/>
                <a:gd name="T25" fmla="*/ T24 w 3900"/>
                <a:gd name="T26" fmla="+- 0 4769 3893"/>
                <a:gd name="T27" fmla="*/ 4769 h 898"/>
                <a:gd name="T28" fmla="+- 0 4476 4366"/>
                <a:gd name="T29" fmla="*/ T28 w 3900"/>
                <a:gd name="T30" fmla="+- 0 4738 3893"/>
                <a:gd name="T31" fmla="*/ 4738 h 898"/>
                <a:gd name="T32" fmla="+- 0 4468 4366"/>
                <a:gd name="T33" fmla="*/ T32 w 3900"/>
                <a:gd name="T34" fmla="+- 0 4727 3893"/>
                <a:gd name="T35" fmla="*/ 4727 h 898"/>
                <a:gd name="T36" fmla="+- 0 5534 4366"/>
                <a:gd name="T37" fmla="*/ T36 w 3900"/>
                <a:gd name="T38" fmla="+- 0 3969 3893"/>
                <a:gd name="T39" fmla="*/ 3969 h 898"/>
                <a:gd name="T40" fmla="+- 0 5563 4366"/>
                <a:gd name="T41" fmla="*/ T40 w 3900"/>
                <a:gd name="T42" fmla="+- 0 4011 3893"/>
                <a:gd name="T43" fmla="*/ 4011 h 898"/>
                <a:gd name="T44" fmla="+- 0 5599 4366"/>
                <a:gd name="T45" fmla="*/ T44 w 3900"/>
                <a:gd name="T46" fmla="+- 0 3944 3893"/>
                <a:gd name="T47" fmla="*/ 3944 h 898"/>
                <a:gd name="T48" fmla="+- 0 5626 4366"/>
                <a:gd name="T49" fmla="*/ T48 w 3900"/>
                <a:gd name="T50" fmla="+- 0 3893 3893"/>
                <a:gd name="T51" fmla="*/ 3893 h 898"/>
                <a:gd name="T52" fmla="+- 0 6622 4366"/>
                <a:gd name="T53" fmla="*/ T52 w 3900"/>
                <a:gd name="T54" fmla="+- 0 4441 3893"/>
                <a:gd name="T55" fmla="*/ 4441 h 898"/>
                <a:gd name="T56" fmla="+- 0 6607 4366"/>
                <a:gd name="T57" fmla="*/ T56 w 3900"/>
                <a:gd name="T58" fmla="+- 0 4412 3893"/>
                <a:gd name="T59" fmla="*/ 4412 h 898"/>
                <a:gd name="T60" fmla="+- 0 6562 4366"/>
                <a:gd name="T61" fmla="*/ T60 w 3900"/>
                <a:gd name="T62" fmla="+- 0 4321 3893"/>
                <a:gd name="T63" fmla="*/ 4321 h 898"/>
                <a:gd name="T64" fmla="+- 0 6502 4366"/>
                <a:gd name="T65" fmla="*/ T64 w 3900"/>
                <a:gd name="T66" fmla="+- 0 4441 3893"/>
                <a:gd name="T67" fmla="*/ 4441 h 898"/>
                <a:gd name="T68" fmla="+- 0 6554 4366"/>
                <a:gd name="T69" fmla="*/ T68 w 3900"/>
                <a:gd name="T70" fmla="+- 0 4441 3893"/>
                <a:gd name="T71" fmla="*/ 4441 h 898"/>
                <a:gd name="T72" fmla="+- 0 6554 4366"/>
                <a:gd name="T73" fmla="*/ T72 w 3900"/>
                <a:gd name="T74" fmla="+- 0 4671 3893"/>
                <a:gd name="T75" fmla="*/ 4671 h 898"/>
                <a:gd name="T76" fmla="+- 0 6502 4366"/>
                <a:gd name="T77" fmla="*/ T76 w 3900"/>
                <a:gd name="T78" fmla="+- 0 4671 3893"/>
                <a:gd name="T79" fmla="*/ 4671 h 898"/>
                <a:gd name="T80" fmla="+- 0 6562 4366"/>
                <a:gd name="T81" fmla="*/ T80 w 3900"/>
                <a:gd name="T82" fmla="+- 0 4791 3893"/>
                <a:gd name="T83" fmla="*/ 4791 h 898"/>
                <a:gd name="T84" fmla="+- 0 6608 4366"/>
                <a:gd name="T85" fmla="*/ T84 w 3900"/>
                <a:gd name="T86" fmla="+- 0 4697 3893"/>
                <a:gd name="T87" fmla="*/ 4697 h 898"/>
                <a:gd name="T88" fmla="+- 0 6622 4366"/>
                <a:gd name="T89" fmla="*/ T88 w 3900"/>
                <a:gd name="T90" fmla="+- 0 4671 3893"/>
                <a:gd name="T91" fmla="*/ 4671 h 898"/>
                <a:gd name="T92" fmla="+- 0 6569 4366"/>
                <a:gd name="T93" fmla="*/ T92 w 3900"/>
                <a:gd name="T94" fmla="+- 0 4671 3893"/>
                <a:gd name="T95" fmla="*/ 4671 h 898"/>
                <a:gd name="T96" fmla="+- 0 6569 4366"/>
                <a:gd name="T97" fmla="*/ T96 w 3900"/>
                <a:gd name="T98" fmla="+- 0 4441 3893"/>
                <a:gd name="T99" fmla="*/ 4441 h 898"/>
                <a:gd name="T100" fmla="+- 0 6622 4366"/>
                <a:gd name="T101" fmla="*/ T100 w 3900"/>
                <a:gd name="T102" fmla="+- 0 4441 3893"/>
                <a:gd name="T103" fmla="*/ 4441 h 898"/>
                <a:gd name="T104" fmla="+- 0 8266 4366"/>
                <a:gd name="T105" fmla="*/ T104 w 3900"/>
                <a:gd name="T106" fmla="+- 0 4791 3893"/>
                <a:gd name="T107" fmla="*/ 4791 h 898"/>
                <a:gd name="T108" fmla="+- 0 8246 4366"/>
                <a:gd name="T109" fmla="*/ T108 w 3900"/>
                <a:gd name="T110" fmla="+- 0 4726 3893"/>
                <a:gd name="T111" fmla="*/ 4726 h 898"/>
                <a:gd name="T112" fmla="+- 0 8227 4366"/>
                <a:gd name="T113" fmla="*/ T112 w 3900"/>
                <a:gd name="T114" fmla="+- 0 4661 3893"/>
                <a:gd name="T115" fmla="*/ 4661 h 898"/>
                <a:gd name="T116" fmla="+- 0 8189 4366"/>
                <a:gd name="T117" fmla="*/ T116 w 3900"/>
                <a:gd name="T118" fmla="+- 0 4697 3893"/>
                <a:gd name="T119" fmla="*/ 4697 h 898"/>
                <a:gd name="T120" fmla="+- 0 7598 4366"/>
                <a:gd name="T121" fmla="*/ T120 w 3900"/>
                <a:gd name="T122" fmla="+- 0 4083 3893"/>
                <a:gd name="T123" fmla="*/ 4083 h 898"/>
                <a:gd name="T124" fmla="+- 0 7615 4366"/>
                <a:gd name="T125" fmla="*/ T124 w 3900"/>
                <a:gd name="T126" fmla="+- 0 4066 3893"/>
                <a:gd name="T127" fmla="*/ 4066 h 898"/>
                <a:gd name="T128" fmla="+- 0 7634 4366"/>
                <a:gd name="T129" fmla="*/ T128 w 3900"/>
                <a:gd name="T130" fmla="+- 0 4047 3893"/>
                <a:gd name="T131" fmla="*/ 4047 h 898"/>
                <a:gd name="T132" fmla="+- 0 7510 4366"/>
                <a:gd name="T133" fmla="*/ T132 w 3900"/>
                <a:gd name="T134" fmla="+- 0 4001 3893"/>
                <a:gd name="T135" fmla="*/ 4001 h 898"/>
                <a:gd name="T136" fmla="+- 0 7548 4366"/>
                <a:gd name="T137" fmla="*/ T136 w 3900"/>
                <a:gd name="T138" fmla="+- 0 4131 3893"/>
                <a:gd name="T139" fmla="*/ 4131 h 898"/>
                <a:gd name="T140" fmla="+- 0 7587 4366"/>
                <a:gd name="T141" fmla="*/ T140 w 3900"/>
                <a:gd name="T142" fmla="+- 0 4093 3893"/>
                <a:gd name="T143" fmla="*/ 4093 h 898"/>
                <a:gd name="T144" fmla="+- 0 8177 4366"/>
                <a:gd name="T145" fmla="*/ T144 w 3900"/>
                <a:gd name="T146" fmla="+- 0 4709 3893"/>
                <a:gd name="T147" fmla="*/ 4709 h 898"/>
                <a:gd name="T148" fmla="+- 0 8138 4366"/>
                <a:gd name="T149" fmla="*/ T148 w 3900"/>
                <a:gd name="T150" fmla="+- 0 4745 3893"/>
                <a:gd name="T151" fmla="*/ 4745 h 898"/>
                <a:gd name="T152" fmla="+- 0 8266 4366"/>
                <a:gd name="T153" fmla="*/ T152 w 3900"/>
                <a:gd name="T154" fmla="+- 0 4791 3893"/>
                <a:gd name="T155" fmla="*/ 4791 h 89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</a:cxnLst>
              <a:rect l="0" t="0" r="r" b="b"/>
              <a:pathLst>
                <a:path w="3900" h="898">
                  <a:moveTo>
                    <a:pt x="1260" y="0"/>
                  </a:moveTo>
                  <a:lnTo>
                    <a:pt x="1128" y="20"/>
                  </a:lnTo>
                  <a:lnTo>
                    <a:pt x="1158" y="62"/>
                  </a:lnTo>
                  <a:lnTo>
                    <a:pt x="93" y="821"/>
                  </a:lnTo>
                  <a:lnTo>
                    <a:pt x="62" y="778"/>
                  </a:lnTo>
                  <a:lnTo>
                    <a:pt x="0" y="898"/>
                  </a:lnTo>
                  <a:lnTo>
                    <a:pt x="132" y="876"/>
                  </a:lnTo>
                  <a:lnTo>
                    <a:pt x="110" y="845"/>
                  </a:lnTo>
                  <a:lnTo>
                    <a:pt x="102" y="834"/>
                  </a:lnTo>
                  <a:lnTo>
                    <a:pt x="1168" y="76"/>
                  </a:lnTo>
                  <a:lnTo>
                    <a:pt x="1197" y="118"/>
                  </a:lnTo>
                  <a:lnTo>
                    <a:pt x="1233" y="51"/>
                  </a:lnTo>
                  <a:lnTo>
                    <a:pt x="1260" y="0"/>
                  </a:lnTo>
                  <a:close/>
                  <a:moveTo>
                    <a:pt x="2256" y="548"/>
                  </a:moveTo>
                  <a:lnTo>
                    <a:pt x="2241" y="519"/>
                  </a:lnTo>
                  <a:lnTo>
                    <a:pt x="2196" y="428"/>
                  </a:lnTo>
                  <a:lnTo>
                    <a:pt x="2136" y="548"/>
                  </a:lnTo>
                  <a:lnTo>
                    <a:pt x="2188" y="548"/>
                  </a:lnTo>
                  <a:lnTo>
                    <a:pt x="2188" y="778"/>
                  </a:lnTo>
                  <a:lnTo>
                    <a:pt x="2136" y="778"/>
                  </a:lnTo>
                  <a:lnTo>
                    <a:pt x="2196" y="898"/>
                  </a:lnTo>
                  <a:lnTo>
                    <a:pt x="2242" y="804"/>
                  </a:lnTo>
                  <a:lnTo>
                    <a:pt x="2256" y="778"/>
                  </a:lnTo>
                  <a:lnTo>
                    <a:pt x="2203" y="778"/>
                  </a:lnTo>
                  <a:lnTo>
                    <a:pt x="2203" y="548"/>
                  </a:lnTo>
                  <a:lnTo>
                    <a:pt x="2256" y="548"/>
                  </a:lnTo>
                  <a:close/>
                  <a:moveTo>
                    <a:pt x="3900" y="898"/>
                  </a:moveTo>
                  <a:lnTo>
                    <a:pt x="3880" y="833"/>
                  </a:lnTo>
                  <a:lnTo>
                    <a:pt x="3861" y="768"/>
                  </a:lnTo>
                  <a:lnTo>
                    <a:pt x="3823" y="804"/>
                  </a:lnTo>
                  <a:lnTo>
                    <a:pt x="3232" y="190"/>
                  </a:lnTo>
                  <a:lnTo>
                    <a:pt x="3249" y="173"/>
                  </a:lnTo>
                  <a:lnTo>
                    <a:pt x="3268" y="154"/>
                  </a:lnTo>
                  <a:lnTo>
                    <a:pt x="3144" y="108"/>
                  </a:lnTo>
                  <a:lnTo>
                    <a:pt x="3182" y="238"/>
                  </a:lnTo>
                  <a:lnTo>
                    <a:pt x="3221" y="200"/>
                  </a:lnTo>
                  <a:lnTo>
                    <a:pt x="3811" y="816"/>
                  </a:lnTo>
                  <a:lnTo>
                    <a:pt x="3772" y="852"/>
                  </a:lnTo>
                  <a:lnTo>
                    <a:pt x="3900" y="8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Text Box 10">
              <a:extLst>
                <a:ext uri="{FF2B5EF4-FFF2-40B4-BE49-F238E27FC236}">
                  <a16:creationId xmlns="" xmlns:a16="http://schemas.microsoft.com/office/drawing/2014/main" id="{BE0518B1-D2B0-4181-A3E8-F291B44B18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01" y="2783"/>
              <a:ext cx="3900" cy="2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53975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Семья ребенка</a:t>
              </a:r>
              <a:endPara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«группы риска»</a:t>
              </a:r>
              <a:endPara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9">
              <a:extLst>
                <a:ext uri="{FF2B5EF4-FFF2-40B4-BE49-F238E27FC236}">
                  <a16:creationId xmlns="" xmlns:a16="http://schemas.microsoft.com/office/drawing/2014/main" id="{7483E26C-CB13-430F-96F2-4F8EB2C30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83" y="2659"/>
              <a:ext cx="3231" cy="148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Педагогический коллектив общеобразовательного учреждения</a:t>
              </a:r>
              <a:endPara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8">
              <a:extLst>
                <a:ext uri="{FF2B5EF4-FFF2-40B4-BE49-F238E27FC236}">
                  <a16:creationId xmlns="" xmlns:a16="http://schemas.microsoft.com/office/drawing/2014/main" id="{AC864998-B26C-4654-AA15-4E26C5AAA9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4" y="1082"/>
              <a:ext cx="3106" cy="129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Совет профилактики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ППк</a:t>
              </a:r>
              <a:endPara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7">
              <a:extLst>
                <a:ext uri="{FF2B5EF4-FFF2-40B4-BE49-F238E27FC236}">
                  <a16:creationId xmlns="" xmlns:a16="http://schemas.microsoft.com/office/drawing/2014/main" id="{CABDBB1B-E620-42B6-B28A-6A6BE4CCFB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1" y="720"/>
              <a:ext cx="3104" cy="128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Администрация общеобразовательного учреждения</a:t>
              </a:r>
              <a:endPara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Text Box 4">
            <a:extLst>
              <a:ext uri="{FF2B5EF4-FFF2-40B4-BE49-F238E27FC236}">
                <a16:creationId xmlns="" xmlns:a16="http://schemas.microsoft.com/office/drawing/2014/main" id="{E110DA8A-B601-4B96-94E8-EC76B9D8E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8164" y="2433373"/>
            <a:ext cx="2408322" cy="85530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Педагог-психоло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г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3">
            <a:extLst>
              <a:ext uri="{FF2B5EF4-FFF2-40B4-BE49-F238E27FC236}">
                <a16:creationId xmlns="" xmlns:a16="http://schemas.microsoft.com/office/drawing/2014/main" id="{CC693FFB-36BB-4B20-B7F9-C94276D7A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6432" y="3702320"/>
            <a:ext cx="2970986" cy="74478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857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Родительская общественность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Box 2">
            <a:extLst>
              <a:ext uri="{FF2B5EF4-FFF2-40B4-BE49-F238E27FC236}">
                <a16:creationId xmlns="" xmlns:a16="http://schemas.microsoft.com/office/drawing/2014/main" id="{B109C946-EDAC-4BAC-9BCA-60BC2E713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8935" y="5462507"/>
            <a:ext cx="1971675" cy="412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Инспектор ПНД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 Box 1">
            <a:extLst>
              <a:ext uri="{FF2B5EF4-FFF2-40B4-BE49-F238E27FC236}">
                <a16:creationId xmlns="" xmlns:a16="http://schemas.microsoft.com/office/drawing/2014/main" id="{516830A4-B26E-4307-A59D-58B98D287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6245" y="4743872"/>
            <a:ext cx="3516900" cy="1540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15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Специалисты необходимые для индивидуального сопровождения конкретного ребенка (мед. работник, инспектор КДН и т.д.).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5">
            <a:extLst>
              <a:ext uri="{FF2B5EF4-FFF2-40B4-BE49-F238E27FC236}">
                <a16:creationId xmlns="" xmlns:a16="http://schemas.microsoft.com/office/drawing/2014/main" id="{59695CAC-EDD9-490F-8E0D-0678271C5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855" y="4989172"/>
            <a:ext cx="2121749" cy="7353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Социальный педагог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4C5A13AC-7EA5-4C48-B3A7-05F118CD8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480" y="1160779"/>
            <a:ext cx="1049505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«Организация взаимодействия индивидуального сопровождения детей «группы риска»</a:t>
            </a:r>
            <a:endParaRPr kumimoji="0" lang="ru-RU" alt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="" xmlns:a16="http://schemas.microsoft.com/office/drawing/2014/main" id="{E1C969E1-F569-4D23-911D-FE0D18CD5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805" y="50614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24">
            <a:extLst>
              <a:ext uri="{FF2B5EF4-FFF2-40B4-BE49-F238E27FC236}">
                <a16:creationId xmlns="" xmlns:a16="http://schemas.microsoft.com/office/drawing/2014/main" id="{2DD678D4-1ED7-42A4-8DBD-AFEE13F5B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00" y="1133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" name="Rectangle 26">
            <a:extLst>
              <a:ext uri="{FF2B5EF4-FFF2-40B4-BE49-F238E27FC236}">
                <a16:creationId xmlns="" xmlns:a16="http://schemas.microsoft.com/office/drawing/2014/main" id="{261059C1-352C-446B-8732-780AE2D2B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00" y="1133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8">
            <a:extLst>
              <a:ext uri="{FF2B5EF4-FFF2-40B4-BE49-F238E27FC236}">
                <a16:creationId xmlns="" xmlns:a16="http://schemas.microsoft.com/office/drawing/2014/main" id="{1D3DE2F0-9E44-4D7D-8891-DA05A1AEC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00" y="1133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31">
            <a:extLst>
              <a:ext uri="{FF2B5EF4-FFF2-40B4-BE49-F238E27FC236}">
                <a16:creationId xmlns="" xmlns:a16="http://schemas.microsoft.com/office/drawing/2014/main" id="{65C1F5D2-4C4D-4837-A7D6-54DD82E90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00" y="1133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4156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75520" y="1916832"/>
            <a:ext cx="8640960" cy="5589240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результатов работы: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Мониторинг эффективности сопровождения</a:t>
            </a:r>
          </a:p>
          <a:p>
            <a:pPr marL="0" lvl="1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проблемы решены:	возврат	ребенка	(семьи)	в группу «норма»</a:t>
            </a:r>
          </a:p>
          <a:p>
            <a:pPr marL="0" lvl="1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проблемы не решены: возврат ребенка на второй этап индивидуальной работы (диагностический). Коррекция плана сопровождения (при необходимости).</a:t>
            </a:r>
          </a:p>
          <a:p>
            <a:pPr marL="0" lvl="1" indent="457200" algn="just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2.Оценка результативности действий.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23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93603" y="1844824"/>
            <a:ext cx="8208912" cy="3888432"/>
          </a:xfrm>
        </p:spPr>
        <p:txBody>
          <a:bodyPr>
            <a:norm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сиротство –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социальное явление, обусловленное наличием в обществе детей, оставшихся без попечения родителей вследствие лишения их родительских прав, признания родителей недееспособными, безвестно отсутствующими и т.д.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сирота –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ребенок, который имеет биологических родителей, но они по каким-то причинам не занимаются воспитанием ребенка и не заботятся о нем. В этом случае заботу о детях берет на себя общество и государство.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548680"/>
            <a:ext cx="5760640" cy="61034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</a:t>
            </a:r>
          </a:p>
        </p:txBody>
      </p:sp>
    </p:spTree>
    <p:extLst>
      <p:ext uri="{BB962C8B-B14F-4D97-AF65-F5344CB8AC3E}">
        <p14:creationId xmlns:p14="http://schemas.microsoft.com/office/powerpoint/2010/main" val="39262114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75520" y="1700808"/>
            <a:ext cx="8640960" cy="5589240"/>
          </a:xfrm>
        </p:spPr>
        <p:txBody>
          <a:bodyPr>
            <a:norm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 индивидуальную работу с несовершеннолетним, необходимо параллельно вести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с семьей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 не дает положительного результата, если параллельно не ведется профилактическая работа с семьями «группы риска»: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сбор информации о семье, социуме, где она живет,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посещения на дому,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 с родителями, выяснение причин неблагополучия семьи.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Неблагополучие семей группы риска состоит в том, что у родителей нет знаний и умений по воспитанию детей, один или оба родителя злоупотребляют алкоголем, низкий материальный достаток  и др..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9581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39616" y="2204864"/>
            <a:ext cx="8640960" cy="5589240"/>
          </a:xfrm>
        </p:spPr>
        <p:txBody>
          <a:bodyPr>
            <a:norm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форма работы с семьей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индивидуальная.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индивидуальным формам работы относятся: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родителями, законными представителями,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консультации,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512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19536" y="1556792"/>
            <a:ext cx="8640960" cy="55892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семьями можно выделить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проверка жилищно-бытовых условий семьи;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сбор информации о семье, выявление причин неблагополучия;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 плана работы с семьей;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консультаций, лекций  для родителей;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оказание им социально-психологической, посреднической и правовой помощи;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отслеживание успеваемости и посещаемости учащихся из неблагополучных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семей;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досуговой занятости детей из данных семей во внеурочное время  и  во время каникул;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помощь в организации трудовой занятости подростков во время летних каникул.</a:t>
            </a:r>
          </a:p>
        </p:txBody>
      </p:sp>
    </p:spTree>
    <p:extLst>
      <p:ext uri="{BB962C8B-B14F-4D97-AF65-F5344CB8AC3E}">
        <p14:creationId xmlns:p14="http://schemas.microsoft.com/office/powerpoint/2010/main" val="2321539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19536" y="1556792"/>
            <a:ext cx="8640960" cy="5589240"/>
          </a:xfrm>
        </p:spPr>
        <p:txBody>
          <a:bodyPr>
            <a:norm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профилактической работе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использовать широкий перечень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возможных форм и методов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с целью обследования условий проживания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ежедневного контроля за посещаемостью учащихся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и консультации с учащимися и родителями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детьми в течение года за их внешним видом, а также выполнением обязанностей со стороны родителей,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участию в родительских собраниях, классных мероприятиях,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рейды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дом,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успеваемостью учащихся,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помощи в выполнении домашнего задания,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в кружки, секции, общественную жизнь класса и школы,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семинары, практикумы для родителей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 и классные мероприятия и т.д.  </a:t>
            </a:r>
          </a:p>
        </p:txBody>
      </p:sp>
    </p:spTree>
    <p:extLst>
      <p:ext uri="{BB962C8B-B14F-4D97-AF65-F5344CB8AC3E}">
        <p14:creationId xmlns:p14="http://schemas.microsoft.com/office/powerpoint/2010/main" val="21321173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55440" y="1340768"/>
            <a:ext cx="10297144" cy="5589240"/>
          </a:xfrm>
        </p:spPr>
        <p:txBody>
          <a:bodyPr>
            <a:normAutofit/>
          </a:bodyPr>
          <a:lstStyle/>
          <a:p>
            <a:pPr indent="457200">
              <a:spcBef>
                <a:spcPts val="0"/>
              </a:spcBef>
            </a:pPr>
            <a:r>
              <a:rPr lang="ru-RU" sz="2000" dirty="0"/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плане должны быть предусмотрены пункты по ликвидации всех признаков социально опасного положения :</a:t>
            </a:r>
          </a:p>
          <a:p>
            <a:pPr indent="457200"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Материальная: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гуманитарной помощи (УСЗН)</a:t>
            </a:r>
          </a:p>
          <a:p>
            <a:pPr indent="457200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(УСЗН);</a:t>
            </a:r>
          </a:p>
          <a:p>
            <a:pPr indent="457200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родителей по вопросам получения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видов (учреждение образования, специалист по социальной работе, УСЗН).</a:t>
            </a:r>
          </a:p>
          <a:p>
            <a:pPr indent="457200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занятость детей в кружках, секциях, факультативах (ОО);</a:t>
            </a:r>
          </a:p>
          <a:p>
            <a:pPr indent="457200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контроль за посещаемостью несовершеннолетним учебных занятий (ОО);</a:t>
            </a:r>
          </a:p>
          <a:p>
            <a:pPr indent="457200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контроль за успеваемостью несовершеннолетнего по учебным предметам (ОО);</a:t>
            </a:r>
          </a:p>
          <a:p>
            <a:pPr indent="457200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консультирование родителей по вопросам воспитания ребёнка    (ОО);</a:t>
            </a:r>
          </a:p>
          <a:p>
            <a:pPr indent="457200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просвещение родителей с целью формирования критического  отношения к социально опасным явлениям (ОО).</a:t>
            </a:r>
          </a:p>
        </p:txBody>
      </p:sp>
    </p:spTree>
    <p:extLst>
      <p:ext uri="{BB962C8B-B14F-4D97-AF65-F5344CB8AC3E}">
        <p14:creationId xmlns:p14="http://schemas.microsoft.com/office/powerpoint/2010/main" val="3027731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71464" y="1988840"/>
            <a:ext cx="8280920" cy="5589240"/>
          </a:xfrm>
        </p:spPr>
        <p:txBody>
          <a:bodyPr>
            <a:normAutofit/>
          </a:bodyPr>
          <a:lstStyle/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/>
              <a:t>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процесса развития ребёнка (психодиагностика особенностей развития ребёнка, профилактика отклонений в развитии ребёнка) (ОО);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просвещение родителей по вопросам создания условий для сохранения и укрепления нервно-психического здоровья ребёнка;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 мероприятия, направленные на стабилизацию или налаживание детско-родительских отношений (ОО).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Коррекционная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занятия с ребёнком по тем предметам, где  наблюдается неуспеваемость (ОО);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ребёнка гигиенических навыков (ОО).</a:t>
            </a:r>
          </a:p>
        </p:txBody>
      </p:sp>
    </p:spTree>
    <p:extLst>
      <p:ext uri="{BB962C8B-B14F-4D97-AF65-F5344CB8AC3E}">
        <p14:creationId xmlns:p14="http://schemas.microsoft.com/office/powerpoint/2010/main" val="9420257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368" y="1412776"/>
            <a:ext cx="11449272" cy="5760640"/>
          </a:xfrm>
        </p:spPr>
        <p:txBody>
          <a:bodyPr>
            <a:normAutofit/>
          </a:bodyPr>
          <a:lstStyle/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критериях социально опасного положения указано употребление спиртных напитков родителями, обязательно прописываются мероприятия по лечению от алкогольной зависимости (врач-нарколог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медицинское обследование ребёнка, в случае необходимости направление на стационарное лечение (ЦРБ);</a:t>
            </a: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осуществление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направленных на сохранение здоровья ребёнка (витаминизация, прививки, контроль за соблюдением режима дня и питания, безопасностью среды) (ЦРБ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оздоровления несовершеннолетнего, направление в оздоровительный лагерь (отдел по вопросам семьи и детства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Правовая: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родителей или ребёнка отсутствуют документы в правовую помощь вносятся следующие пункты:</a:t>
            </a: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1) оформление свидетельства о рождении ребёнка (специалист по социальной работе), </a:t>
            </a: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2) оказание помощи родителям в восстановлении утерянных документов, в замене документов (ОМВД);</a:t>
            </a:r>
          </a:p>
          <a:p>
            <a:pPr indent="457200"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родителей об ответственности за уклонение от воспитания и содержания ребёнка (ОПДН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545197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63552" y="2132856"/>
            <a:ext cx="8208912" cy="5760640"/>
          </a:xfrm>
        </p:spPr>
        <p:txBody>
          <a:bodyPr>
            <a:normAutofit/>
          </a:bodyPr>
          <a:lstStyle/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Иной вид помощи: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трудоустройство родителей (ЦЗН, отдел профилактики семейного неблагополучия)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занятость несовершеннолетнего в свободное время, каникулярное время (учреждение образования);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посещение семьи по месту жительства, социальный патронаж семьи (учреждение образования специалист по социальной работе, инспектор по делам несовершеннолетних, отдел по вопросам семьи и детства );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поведением родителей в быту в вечернее время и выходные дни (ОДН).             </a:t>
            </a:r>
          </a:p>
        </p:txBody>
      </p:sp>
    </p:spTree>
    <p:extLst>
      <p:ext uri="{BB962C8B-B14F-4D97-AF65-F5344CB8AC3E}">
        <p14:creationId xmlns:p14="http://schemas.microsoft.com/office/powerpoint/2010/main" val="40837315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03512" y="2237300"/>
            <a:ext cx="9001000" cy="4392488"/>
          </a:xfrm>
        </p:spPr>
        <p:txBody>
          <a:bodyPr>
            <a:no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 выявлении признаков психических отклонений у родителей (законных представителей) несовершеннолетних, специалисты органов и учреждений системы профилактики информируют КГБУЗ «Алтайская краевая клиническая психиатрическая больница имени Ю.К.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Эрдмана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(координационный центр) для принятия мер в рамках компетенции.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Органы и учреждения системы профилактики содействуют в организации наркологической помощи, в том числе путем направления к врачу-наркологу, а также на стационарное лечение.</a:t>
            </a:r>
          </a:p>
        </p:txBody>
      </p:sp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35760" y="116632"/>
            <a:ext cx="8064624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</p:spTree>
    <p:extLst>
      <p:ext uri="{BB962C8B-B14F-4D97-AF65-F5344CB8AC3E}">
        <p14:creationId xmlns:p14="http://schemas.microsoft.com/office/powerpoint/2010/main" val="42019204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91944" y="1700808"/>
            <a:ext cx="6480720" cy="5589240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	консультации	для	родителей (совместно	с	социальным педагогом, психологом).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работу с родительским активом.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в работе малого педагогического совета (2-3 раза в месяц).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Работа с учащимися: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контроль за посещаемостью занятий учащихся.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контроль за текущей успеваемостью.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вовлечению трудных детей в кружки и секции.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профилактические беседы с детьми «группы риска».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Занимается профориентацией учащихся.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119336" y="1602523"/>
            <a:ext cx="504056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Организационная работа: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социально-педагогического паспорта класса.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характеристики на детей «группы риска».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социально-педагогическую характеристику класса в начале и в конце учебного года.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Выявляет детей, находящихся в трудной жизненной ситуации.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Работа с родителями: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связь с родителями.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Посещает семьи детей «группы риска».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2298464-2D02-45EA-BFEF-C8B10EFE3577}"/>
              </a:ext>
            </a:extLst>
          </p:cNvPr>
          <p:cNvSpPr/>
          <p:nvPr/>
        </p:nvSpPr>
        <p:spPr>
          <a:xfrm>
            <a:off x="551384" y="1173539"/>
            <a:ext cx="1080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детьми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</a:t>
            </a:r>
          </a:p>
        </p:txBody>
      </p:sp>
    </p:spTree>
    <p:extLst>
      <p:ext uri="{BB962C8B-B14F-4D97-AF65-F5344CB8AC3E}">
        <p14:creationId xmlns:p14="http://schemas.microsoft.com/office/powerpoint/2010/main" val="564504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91544" y="1700808"/>
            <a:ext cx="8208912" cy="4392488"/>
          </a:xfrm>
        </p:spPr>
        <p:txBody>
          <a:bodyPr>
            <a:normAutofit lnSpcReduction="10000"/>
          </a:bodyPr>
          <a:lstStyle/>
          <a:p>
            <a:pPr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Семья, находящаяся в социально опасном положении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 семья, имеющая детей, находящихся в социально опасном положении, а также семья, где родители или законные представители несовершеннолетних не исполняют своих обязанностей  по их воспитанию, обучению и (или) содержанию и (или) отрицательно влияют на их поведение либо жестоко обращаются с ними.</a:t>
            </a:r>
          </a:p>
          <a:p>
            <a:pPr indent="457200" algn="just">
              <a:lnSpc>
                <a:spcPct val="11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Трудная жизненная ситуация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обстоятельство или обстоятельства, которые ухудшают условия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жизнедеятельности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гражданина и последствия, которых он не может преодолеть самостоятельно.</a:t>
            </a:r>
          </a:p>
          <a:p>
            <a:pPr indent="457200" algn="just">
              <a:lnSpc>
                <a:spcPct val="11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548680"/>
            <a:ext cx="5760640" cy="61034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</a:t>
            </a:r>
          </a:p>
        </p:txBody>
      </p:sp>
    </p:spTree>
    <p:extLst>
      <p:ext uri="{BB962C8B-B14F-4D97-AF65-F5344CB8AC3E}">
        <p14:creationId xmlns:p14="http://schemas.microsoft.com/office/powerpoint/2010/main" val="202696418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87888" y="2239510"/>
            <a:ext cx="7488832" cy="5589240"/>
          </a:xfrm>
        </p:spPr>
        <p:txBody>
          <a:bodyPr>
            <a:normAutofit/>
          </a:bodyPr>
          <a:lstStyle/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Работа с педагогическим коллективом: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Доводит до сведения учителей результаты тестирования.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консультации для учителей-предметников.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Разрабатывает рекомендации по работе с детьми «группы риска» и доводит их до сведения педагогов.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 с сообщениями на педагогических советах и совещаниях.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	классным	руководителям	 в выборе тематики для классных часов.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  деловые   игры   для   отработки   навыков   и   умений педагогов по работе с детьми «группы риска».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335360" y="2239510"/>
            <a:ext cx="504056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педагог: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Организационная работа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анкетирование учащихся.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встречи с родителями.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в формировании классов.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в подборе	классного руководителя	(совместно	с администрацией школы).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картотеки и сводные таблицы на детей «группы риска».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2298464-2D02-45EA-BFEF-C8B10EFE3577}"/>
              </a:ext>
            </a:extLst>
          </p:cNvPr>
          <p:cNvSpPr/>
          <p:nvPr/>
        </p:nvSpPr>
        <p:spPr>
          <a:xfrm>
            <a:off x="1775520" y="122856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 indent="457200"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</a:t>
            </a:r>
          </a:p>
        </p:txBody>
      </p:sp>
    </p:spTree>
    <p:extLst>
      <p:ext uri="{BB962C8B-B14F-4D97-AF65-F5344CB8AC3E}">
        <p14:creationId xmlns:p14="http://schemas.microsoft.com/office/powerpoint/2010/main" val="8052952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63294" y="2117477"/>
            <a:ext cx="6840760" cy="5589240"/>
          </a:xfrm>
        </p:spPr>
        <p:txBody>
          <a:bodyPr>
            <a:normAutofit/>
          </a:bodyPr>
          <a:lstStyle/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в работе малого педагогического совета (2-3 раза в месяц).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Работа с учащимися: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Посещает уроки с целью наблюдения за учащимися.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Курирует	успеваемость	детей	«группы риска» совместно	с заместителем директора по учебно-воспитательной работе.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профилактические беседы с детьми «группы риска».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детей «группы риска» (при необходимости) на консультацию к психологу.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Занимается трудоустройством учащихся.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263352" y="2132856"/>
            <a:ext cx="504056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педагог: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Работа с родителями: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Посещает семьи детей «группы риска» (совместно с классным руководителем) с последующим составлением акта посещения учащегося на дому.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Приглашает детей «группы риска» и их родителей на малые педсоветы.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консультации для родителей.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Готовит сообщения на родительских собраниях.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работу с родительским активом.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2298464-2D02-45EA-BFEF-C8B10EFE3577}"/>
              </a:ext>
            </a:extLst>
          </p:cNvPr>
          <p:cNvSpPr/>
          <p:nvPr/>
        </p:nvSpPr>
        <p:spPr>
          <a:xfrm>
            <a:off x="1775520" y="122856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 indent="457200"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</a:t>
            </a:r>
          </a:p>
        </p:txBody>
      </p:sp>
    </p:spTree>
    <p:extLst>
      <p:ext uri="{BB962C8B-B14F-4D97-AF65-F5344CB8AC3E}">
        <p14:creationId xmlns:p14="http://schemas.microsoft.com/office/powerpoint/2010/main" val="40082545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28048" y="1955278"/>
            <a:ext cx="5540792" cy="5589240"/>
          </a:xfrm>
        </p:spPr>
        <p:txBody>
          <a:bodyPr>
            <a:normAutofit/>
          </a:bodyPr>
          <a:lstStyle/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воспитательной работе: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досуг и кружковую, социально-значимую деятельность учащихся.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летние спортивные лагеря.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связь с социальными приютами, общественными фондами.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263352" y="1936454"/>
            <a:ext cx="612068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Педагог-психолог: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диагностику.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консультации для детей и их родителей.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в выборе дальнейшего образовательного маршрута.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	рекомендации	на психолого-медико-педагогическую комиссию (ПМПК).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индивидуальные беседы с родителями по тактике воспитания.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ролевые игры с участием родителей и детей (проигрывание конфликтов).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Обучает родителей приемам коррекционной работы с детьми.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коррекционно-развивающие занятия.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2298464-2D02-45EA-BFEF-C8B10EFE3577}"/>
              </a:ext>
            </a:extLst>
          </p:cNvPr>
          <p:cNvSpPr/>
          <p:nvPr/>
        </p:nvSpPr>
        <p:spPr>
          <a:xfrm>
            <a:off x="1775520" y="122856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 indent="457200"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</a:t>
            </a:r>
          </a:p>
        </p:txBody>
      </p:sp>
    </p:spTree>
    <p:extLst>
      <p:ext uri="{BB962C8B-B14F-4D97-AF65-F5344CB8AC3E}">
        <p14:creationId xmlns:p14="http://schemas.microsoft.com/office/powerpoint/2010/main" val="14078864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20136" y="1955278"/>
            <a:ext cx="4748704" cy="5589240"/>
          </a:xfrm>
        </p:spPr>
        <p:txBody>
          <a:bodyPr>
            <a:normAutofit/>
          </a:bodyPr>
          <a:lstStyle/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систему контроля за обучением учащихся в школе (классный руководитель, социальный педагог).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Оформляет документы (при необходимости) в детский дом, социальные приюты. 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395006" y="1936454"/>
            <a:ext cx="6853122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Малый педагогический совет, 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 по профилактике: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Приглашает для беседы родителей.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Разбирает конфликтные ситуации детей «группы риска».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учащимся и их родителям формы дальнейшего обучения ребенка.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Выходит (в случае необходимости) с административным письмом в отдел профилактики правонарушений несовершеннолетних.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документацию в комиссию по делам несовершеннолетних и защите их прав, другие образовательные учреждения (специальные образовательные учреждения для детей с девиантным поведением).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2298464-2D02-45EA-BFEF-C8B10EFE3577}"/>
              </a:ext>
            </a:extLst>
          </p:cNvPr>
          <p:cNvSpPr/>
          <p:nvPr/>
        </p:nvSpPr>
        <p:spPr>
          <a:xfrm>
            <a:off x="1775520" y="122856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 indent="457200" algn="ctr"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</a:t>
            </a:r>
          </a:p>
        </p:txBody>
      </p:sp>
    </p:spTree>
    <p:extLst>
      <p:ext uri="{BB962C8B-B14F-4D97-AF65-F5344CB8AC3E}">
        <p14:creationId xmlns:p14="http://schemas.microsoft.com/office/powerpoint/2010/main" val="66573963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2855640" y="2454983"/>
            <a:ext cx="6853122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 по профилактике безнадзорности и правонарушений образовательного учреждения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координатором действий комплексной группы специалистов по организации профилактической и коррекционной работы несовершеннолетних, признанных в СОП, входящих в группу риска. 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91365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407368" y="1740878"/>
            <a:ext cx="1152128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Совета по профилактике правонарушений по факту совершения ребенком правонарушения: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Поступление информации от субъектов профилактики о совершении ребенком правонарушении.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всех лиц, заинтересованных в профилактической работе, по данному факту (педагогический коллектив, родителей).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полной информации о несовершеннолетнем, совершившем общественно-опасное деяние до достижения возраста уголовной ответственности, в карту учета.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несовершеннолетнего на внутришкольный учет.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индивидуальной карты социального сопровождения несовершеннолетнего с привлечением всех специалистов системы профилактики.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подготовка и направление материала в комиссию по делам несовершеннолетних и защите их прав, личное участие в заседании – представление интересов ребенка.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над несовершеннолетним куратора.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банка данных несовершеннолетних данной категории.</a:t>
            </a:r>
          </a:p>
        </p:txBody>
      </p:sp>
    </p:spTree>
    <p:extLst>
      <p:ext uri="{BB962C8B-B14F-4D97-AF65-F5344CB8AC3E}">
        <p14:creationId xmlns:p14="http://schemas.microsoft.com/office/powerpoint/2010/main" val="61744597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1415480" y="2132856"/>
            <a:ext cx="10657184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классного руководителя: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информации, характеризующей ребенка, его окружение, семью.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необходимых документов для постановки ребенка на внутришкольный учет.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(корректировка) плана работы с классным коллективом по профилактике правонарушений с привлечением всех субъектов профилактики.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(корректировка) плана работы с родителями обучающихся детей.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Ходатайство перед администрацией школы, Советом по профилактике правонарушений о закреплении над несовершеннолетним куратора.</a:t>
            </a:r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вопроса о снятии с внутришкольного учета.</a:t>
            </a:r>
          </a:p>
        </p:txBody>
      </p:sp>
    </p:spTree>
    <p:extLst>
      <p:ext uri="{BB962C8B-B14F-4D97-AF65-F5344CB8AC3E}">
        <p14:creationId xmlns:p14="http://schemas.microsoft.com/office/powerpoint/2010/main" val="273600594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65579" y="1353012"/>
            <a:ext cx="5976664" cy="5589240"/>
          </a:xfrm>
        </p:spPr>
        <p:txBody>
          <a:bodyPr>
            <a:normAutofit/>
          </a:bodyPr>
          <a:lstStyle/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взаимодействия со всеми субъектами профилактики, при необходимости привлечение соответствующих служб для работы с ребенком.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подготовка и направление материала в КДН, личное участие в заседании КДН - представление интересов детей, вынесение вопроса о снятии с внутришкольного учета.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необходимости внесение предложения и подготовка документов по устройству ребенка в социальной приют, на лишение родителей родительских прав, устройство в приемную семью.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социальной адаптации обучающегося и отчет по результатам профилактической работы на Совете по профилактике правонарушений, педагогическом Совете.</a:t>
            </a:r>
          </a:p>
          <a:p>
            <a:pPr indent="457200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236139" y="1340768"/>
            <a:ext cx="5848255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>
              <a:lnSpc>
                <a:spcPct val="100000"/>
              </a:lnSpc>
              <a:spcBef>
                <a:spcPts val="0"/>
              </a:spcBef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социального педагога образовательного учреждения: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 о социальном неблагополучии детей, обучающихся в образовательном учреждении, или детях, совершивших правонарушения.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социально-педагогических особенностей личности ребенка, его микросреды (посещение семьи на дому, индивидуальные беседы с ребенком и родителями).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индивидуальной карты сопровождения ребенка по оказанию социально- педагогической помощи и поддержки (постановка на бесплатное или льготное питание в школе, контроль за посещаемостью занятий, успеваемостью, организация занятости детей во внеурочное время, индивидуальное трудоустройство и др.).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5691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3">
            <a:extLst>
              <a:ext uri="{FF2B5EF4-FFF2-40B4-BE49-F238E27FC236}">
                <a16:creationId xmlns="" xmlns:a16="http://schemas.microsoft.com/office/drawing/2014/main" id="{10D1D191-0453-4108-B3E6-3B487E2537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157162"/>
            <a:ext cx="8400256" cy="768350"/>
          </a:xfrm>
        </p:spPr>
        <p:txBody>
          <a:bodyPr>
            <a:noAutofit/>
          </a:bodyPr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индивидуальной профилактической работы, индивидуального социально-педагогического сопровождения обучающегося, признанного находящимся в СОП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B323A8-8529-49C1-8977-6E5336B76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47928" y="1353012"/>
            <a:ext cx="6594315" cy="5589240"/>
          </a:xfrm>
        </p:spPr>
        <p:txBody>
          <a:bodyPr>
            <a:normAutofit fontScale="92500"/>
          </a:bodyPr>
          <a:lstStyle/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индивидуальной карты сопровождения ребенка по оказанию психолого-педагогической помощи и поддержки (проведение тренингов, индивидуальных бесед, корректирующих занятий).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индивидуальной психолого-педагогической карты семьи ребенка (коррекция взаимоотношений в семье, общение между родителями и ребенком, проведения индивидуальных консультаций, тестирования).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взаимодействия со всеми субъектами профилактики, при необходимости привлечение соответствующих служб для работы с ребенком.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педагогического коллектива школы, Совета по профилактике правонарушений о результатах психолого-педагогической коррекции ребенка.</a:t>
            </a:r>
          </a:p>
          <a:p>
            <a:pPr lvl="0"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заседаниях Совета профилактики и при необходимости внесение предложений о снятии с внутришкольного учета.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1">
            <a:extLst>
              <a:ext uri="{FF2B5EF4-FFF2-40B4-BE49-F238E27FC236}">
                <a16:creationId xmlns="" xmlns:a16="http://schemas.microsoft.com/office/drawing/2014/main" id="{60E85A73-2656-448A-B82F-2CD089C6F688}"/>
              </a:ext>
            </a:extLst>
          </p:cNvPr>
          <p:cNvSpPr txBox="1">
            <a:spLocks/>
          </p:cNvSpPr>
          <p:nvPr/>
        </p:nvSpPr>
        <p:spPr bwMode="auto">
          <a:xfrm>
            <a:off x="235383" y="1375988"/>
            <a:ext cx="4924513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4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effectLst/>
                <a:latin typeface="Proxima Nova Rg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педагога-психолога образовательного учреждения: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 о социальном неблагополучии детей, обучающихся в образовательном учреждении, или детях, совершивших правонарушения.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психолого-педагогических особенностей личности ребенка, его микросреды (посещение семьи на дому, индивидуальные беседы с ребенком и родителями), выявление интересов и потребностей и потребностей, трудностей и проблем, конфликтных ситуаций, отклонений и поведении обучающегося (анкетирование, индивидуальные беседы с ребенком, классным руководителем).</a:t>
            </a:r>
          </a:p>
          <a:p>
            <a:pPr lvl="0" indent="457200">
              <a:lnSpc>
                <a:spcPct val="100000"/>
              </a:lnSpc>
              <a:spcBef>
                <a:spcPts val="0"/>
              </a:spcBef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8062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7C3FA29-3E52-449B-8535-1A946BB07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533" y="404664"/>
            <a:ext cx="5635346" cy="5616624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 bwMode="auto">
          <a:xfrm>
            <a:off x="7834556" y="4293096"/>
            <a:ext cx="27813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Proxima Nova Rg"/>
              </a:rPr>
              <a:t>gymn42.gosuslugi.ru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Proxima Nova Rg"/>
            </a:endParaRPr>
          </a:p>
        </p:txBody>
      </p:sp>
      <p:sp>
        <p:nvSpPr>
          <p:cNvPr id="58" name="TextBox 57"/>
          <p:cNvSpPr txBox="1"/>
          <p:nvPr/>
        </p:nvSpPr>
        <p:spPr bwMode="auto">
          <a:xfrm>
            <a:off x="7536604" y="3212976"/>
            <a:ext cx="3481831" cy="661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endParaRPr dirty="0"/>
          </a:p>
          <a:p>
            <a:pPr algn="ctr">
              <a:defRPr/>
            </a:pPr>
            <a:r>
              <a:rPr lang="ru-RU" sz="2500" dirty="0">
                <a:solidFill>
                  <a:srgbClr val="2162AE"/>
                </a:solidFill>
                <a:latin typeface="Proxima Nova Rg"/>
              </a:rPr>
              <a:t>42 </a:t>
            </a:r>
            <a:r>
              <a:rPr lang="ru-RU" sz="2500" dirty="0">
                <a:solidFill>
                  <a:srgbClr val="F38221"/>
                </a:solidFill>
                <a:latin typeface="Proxima Nova Rg"/>
              </a:rPr>
              <a:t>|</a:t>
            </a:r>
            <a:r>
              <a:rPr lang="ru-RU" sz="2500" dirty="0">
                <a:solidFill>
                  <a:srgbClr val="FF0000"/>
                </a:solidFill>
                <a:latin typeface="Proxima Nova Rg"/>
              </a:rPr>
              <a:t> </a:t>
            </a:r>
            <a:r>
              <a:rPr lang="ru-RU" sz="2500" dirty="0">
                <a:solidFill>
                  <a:srgbClr val="2162AE"/>
                </a:solidFill>
                <a:latin typeface="Proxima Nova Rg"/>
              </a:rPr>
              <a:t>БАРНАУЛ</a:t>
            </a:r>
            <a:endParaRPr lang="ru-RU" sz="2500" b="1" dirty="0">
              <a:solidFill>
                <a:srgbClr val="2162AE"/>
              </a:solidFill>
              <a:latin typeface="Proxima Nova Rg"/>
            </a:endParaRPr>
          </a:p>
        </p:txBody>
      </p:sp>
      <p:sp>
        <p:nvSpPr>
          <p:cNvPr id="59" name="TextBox 58"/>
          <p:cNvSpPr txBox="1"/>
          <p:nvPr/>
        </p:nvSpPr>
        <p:spPr bwMode="auto">
          <a:xfrm>
            <a:off x="462940" y="2545740"/>
            <a:ext cx="5834510" cy="815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sz="3500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Благодарю за внимание!</a:t>
            </a:r>
            <a:endParaRPr lang="ru-RU" sz="3500" b="1" dirty="0">
              <a:solidFill>
                <a:schemeClr val="accent5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8" name="Freeform 43"/>
          <p:cNvSpPr/>
          <p:nvPr/>
        </p:nvSpPr>
        <p:spPr bwMode="auto">
          <a:xfrm>
            <a:off x="7752184" y="2571665"/>
            <a:ext cx="120485" cy="497295"/>
          </a:xfrm>
          <a:custGeom>
            <a:avLst/>
            <a:gdLst/>
            <a:ahLst/>
            <a:cxnLst>
              <a:cxn ang="0">
                <a:pos x="46" y="800"/>
              </a:cxn>
              <a:cxn ang="0">
                <a:pos x="204" y="800"/>
              </a:cxn>
              <a:cxn ang="0">
                <a:pos x="204" y="842"/>
              </a:cxn>
              <a:cxn ang="0">
                <a:pos x="0" y="842"/>
              </a:cxn>
              <a:cxn ang="0">
                <a:pos x="0" y="0"/>
              </a:cxn>
              <a:cxn ang="0">
                <a:pos x="204" y="0"/>
              </a:cxn>
              <a:cxn ang="0">
                <a:pos x="204" y="43"/>
              </a:cxn>
              <a:cxn ang="0">
                <a:pos x="46" y="43"/>
              </a:cxn>
              <a:cxn ang="0">
                <a:pos x="46" y="800"/>
              </a:cxn>
            </a:cxnLst>
            <a:rect l="0" t="0" r="r" b="b"/>
            <a:pathLst>
              <a:path w="204" h="842" extrusionOk="0">
                <a:moveTo>
                  <a:pt x="46" y="800"/>
                </a:moveTo>
                <a:lnTo>
                  <a:pt x="204" y="800"/>
                </a:lnTo>
                <a:lnTo>
                  <a:pt x="204" y="842"/>
                </a:lnTo>
                <a:lnTo>
                  <a:pt x="0" y="842"/>
                </a:lnTo>
                <a:lnTo>
                  <a:pt x="0" y="0"/>
                </a:lnTo>
                <a:lnTo>
                  <a:pt x="204" y="0"/>
                </a:lnTo>
                <a:lnTo>
                  <a:pt x="204" y="43"/>
                </a:lnTo>
                <a:lnTo>
                  <a:pt x="46" y="43"/>
                </a:lnTo>
                <a:lnTo>
                  <a:pt x="46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Freeform 44"/>
          <p:cNvSpPr/>
          <p:nvPr/>
        </p:nvSpPr>
        <p:spPr bwMode="auto">
          <a:xfrm>
            <a:off x="10656035" y="2571665"/>
            <a:ext cx="120485" cy="497295"/>
          </a:xfrm>
          <a:custGeom>
            <a:avLst/>
            <a:gdLst/>
            <a:ahLst/>
            <a:cxnLst>
              <a:cxn ang="0">
                <a:pos x="158" y="800"/>
              </a:cxn>
              <a:cxn ang="0">
                <a:pos x="0" y="800"/>
              </a:cxn>
              <a:cxn ang="0">
                <a:pos x="0" y="842"/>
              </a:cxn>
              <a:cxn ang="0">
                <a:pos x="204" y="842"/>
              </a:cxn>
              <a:cxn ang="0">
                <a:pos x="204" y="0"/>
              </a:cxn>
              <a:cxn ang="0">
                <a:pos x="0" y="0"/>
              </a:cxn>
              <a:cxn ang="0">
                <a:pos x="0" y="43"/>
              </a:cxn>
              <a:cxn ang="0">
                <a:pos x="158" y="43"/>
              </a:cxn>
              <a:cxn ang="0">
                <a:pos x="158" y="800"/>
              </a:cxn>
            </a:cxnLst>
            <a:rect l="0" t="0" r="r" b="b"/>
            <a:pathLst>
              <a:path w="204" h="842" extrusionOk="0">
                <a:moveTo>
                  <a:pt x="158" y="800"/>
                </a:moveTo>
                <a:lnTo>
                  <a:pt x="0" y="800"/>
                </a:lnTo>
                <a:lnTo>
                  <a:pt x="0" y="842"/>
                </a:lnTo>
                <a:lnTo>
                  <a:pt x="204" y="842"/>
                </a:lnTo>
                <a:lnTo>
                  <a:pt x="204" y="0"/>
                </a:lnTo>
                <a:lnTo>
                  <a:pt x="0" y="0"/>
                </a:lnTo>
                <a:lnTo>
                  <a:pt x="0" y="43"/>
                </a:lnTo>
                <a:lnTo>
                  <a:pt x="158" y="43"/>
                </a:lnTo>
                <a:lnTo>
                  <a:pt x="158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8708DA9B-E3D2-44CD-ACCB-901A9C515C16}"/>
              </a:ext>
            </a:extLst>
          </p:cNvPr>
          <p:cNvSpPr txBox="1"/>
          <p:nvPr/>
        </p:nvSpPr>
        <p:spPr>
          <a:xfrm>
            <a:off x="7752184" y="2545740"/>
            <a:ext cx="3051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Вместе к успеху!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198A1AC-2AD5-4002-98D0-A63206DDD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64" y="260648"/>
            <a:ext cx="1175054" cy="108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331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9496" y="1556792"/>
            <a:ext cx="9361040" cy="4392488"/>
          </a:xfrm>
        </p:spPr>
        <p:txBody>
          <a:bodyPr>
            <a:no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Несовершеннолетний, нуждающийся в помощи государства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– это безнадзорный несовершеннолетний, контроль за поведением которого отсутствует вследствие неисполнения	или ненадлежащего исполнения обязанностей по его воспитанию, обучению и (или) содержанию со стороны родителей (иных законных представителей) либо должностных  лиц, в отношении которого отсутствует возможность незамедлительной передачи его родителям (иным законным представителям), обеспечения в полной мере сохранности его жизни и здоровья, и (или) несовершеннолетний, пострадавший от противоправных посягательств или в отношении которого предполагаются такие посягательства и находящийся в обстановке, представляющей угрозу его жизни и (или) здоровью либо препятствующей нормальному воспитанию и развитию.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548680"/>
            <a:ext cx="5760640" cy="61034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</a:t>
            </a:r>
          </a:p>
        </p:txBody>
      </p:sp>
    </p:spTree>
    <p:extLst>
      <p:ext uri="{BB962C8B-B14F-4D97-AF65-F5344CB8AC3E}">
        <p14:creationId xmlns:p14="http://schemas.microsoft.com/office/powerpoint/2010/main" val="1398740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15480" y="2465512"/>
            <a:ext cx="9361040" cy="4392488"/>
          </a:xfrm>
        </p:spPr>
        <p:txBody>
          <a:bodyPr>
            <a:no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Куратор семьи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специалист органа или учреждения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cиcтeмы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профилактики, в функциональные обязанности которого входят: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доверительных	отношений   с   членами   семьи,   находящейся в социально опасном положении,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в выполнении мероприятий межведомственной индивидуальной программы реабилитации и адаптации.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8275" y="548680"/>
            <a:ext cx="5760640" cy="61034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</a:t>
            </a:r>
          </a:p>
        </p:txBody>
      </p:sp>
    </p:spTree>
    <p:extLst>
      <p:ext uri="{BB962C8B-B14F-4D97-AF65-F5344CB8AC3E}">
        <p14:creationId xmlns:p14="http://schemas.microsoft.com/office/powerpoint/2010/main" val="2090562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C1DB4255-5D8C-4230-8D29-995083CB0F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3353" y="1556792"/>
            <a:ext cx="4680519" cy="4451350"/>
          </a:xfrm>
        </p:spPr>
        <p:txBody>
          <a:bodyPr>
            <a:no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Ведомственная индивидуальная профилактическая работа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мероприятия, которые	реализуются отдельно взятым органом или учреждением систем профилактики в рамках	его компетенции на основании нормативных правовых актов, регулирующих сферу деятельности данного органа или учреждения, и не требуют координации межведомственного взаимодействия со стороны муниципальной комиссии по делам несовершеннолетних и защите их прав.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F0CFD74-E325-4434-9122-6510186570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19936" y="1556792"/>
            <a:ext cx="6408711" cy="4900190"/>
          </a:xfrm>
        </p:spPr>
        <p:txBody>
          <a:bodyPr>
            <a:normAutofit fontScale="62500" lnSpcReduction="20000"/>
          </a:bodyPr>
          <a:lstStyle/>
          <a:p>
            <a:pPr indent="457200" algn="just"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Межведомственная индивидуальная профилактическая работа –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мероприятий, отражающих согласованные действия органов и учреждений системы профилактики, направленные на своевременное выявление несовершеннолетних и семей, находящихся в социально опасном положении,	их социально-педагогическую	реабилитацию и (или)   предупреждение совершения ими   правонарушений и антиобщественных действий, которые реализуются на основании межведомственных индивидуальных программ реабилитации и адаптации, утверждаемых постановлениями муниципальных комиссий по делам несовершеннолетних и защите их прав.</a:t>
            </a:r>
          </a:p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76E4CB6-E678-4018-992E-5EE40DAC3F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776685" y="476672"/>
            <a:ext cx="5370739" cy="538332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1918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C1DB4255-5D8C-4230-8D29-995083CB0F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3353" y="1556792"/>
            <a:ext cx="4680519" cy="4451350"/>
          </a:xfrm>
        </p:spPr>
        <p:txBody>
          <a:bodyPr>
            <a:no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Взаимное информирование субъектов профилактики при выявлении признаков нахождения несовершеннолетних и семей в COП и оказании им помощи.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решения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межведомственной индивидуальной профилактической работы и определение сроков ее проведениях и защите их прав.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F0CFD74-E325-4434-9122-6510186570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19936" y="1556792"/>
            <a:ext cx="6408711" cy="4900190"/>
          </a:xfrm>
        </p:spPr>
        <p:txBody>
          <a:bodyPr>
            <a:normAutofit/>
          </a:bodyPr>
          <a:lstStyle/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Разработка,   утверждение   и   реализация   межведомственных индивидуальных программ реабилитации и адаптации (далее – МИПР).</a:t>
            </a: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отчетов о принятых мерах по устранению причин и условий, способствующих социально опасному положению несовершеннолетнего или семьи, в муниципальную комиссию по делам несовершеннолетних и защите их прав (далее -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КДНиЗП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комиссия).</a:t>
            </a:r>
          </a:p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76E4CB6-E678-4018-992E-5EE40DAC3F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1744" y="9754"/>
            <a:ext cx="8280920" cy="108012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и методы межведомственного взаимодействия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организации межведомственной индивидуальной профилактической работы с несовершеннолетними и семьями,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находящимися в социально-опасном положении</a:t>
            </a:r>
          </a:p>
        </p:txBody>
      </p:sp>
    </p:spTree>
    <p:extLst>
      <p:ext uri="{BB962C8B-B14F-4D97-AF65-F5344CB8AC3E}">
        <p14:creationId xmlns:p14="http://schemas.microsoft.com/office/powerpoint/2010/main" val="25549462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Атлас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2131</TotalTime>
  <Words>5267</Words>
  <Application>Microsoft Office PowerPoint</Application>
  <DocSecurity>0</DocSecurity>
  <PresentationFormat>Широкоэкранный</PresentationFormat>
  <Paragraphs>597</Paragraphs>
  <Slides>59</Slides>
  <Notes>41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8" baseType="lpstr">
      <vt:lpstr>Arial</vt:lpstr>
      <vt:lpstr>Calibri</vt:lpstr>
      <vt:lpstr>Calibri Light</vt:lpstr>
      <vt:lpstr>Georgia</vt:lpstr>
      <vt:lpstr>Proxima Nova Rg</vt:lpstr>
      <vt:lpstr>Rockwell</vt:lpstr>
      <vt:lpstr>Times New Roman</vt:lpstr>
      <vt:lpstr>Wingdings</vt:lpstr>
      <vt:lpstr>Атлас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ТОИПКРО</dc:creator>
  <cp:keywords/>
  <dc:description/>
  <cp:lastModifiedBy>Шилова -</cp:lastModifiedBy>
  <cp:revision>1072</cp:revision>
  <dcterms:created xsi:type="dcterms:W3CDTF">2019-08-15T10:09:47Z</dcterms:created>
  <dcterms:modified xsi:type="dcterms:W3CDTF">2025-04-16T06:06:03Z</dcterms:modified>
  <cp:category/>
  <dc:identifier/>
  <cp:contentStatus/>
  <dc:language/>
  <cp:version/>
</cp:coreProperties>
</file>