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22"/>
  </p:notes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</p:sldIdLst>
  <p:sldSz cx="12192000" cy="6858000"/>
  <p:notesSz cx="12192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1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139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F5E7D-2BF2-4F4C-926D-97E2103A3CB9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DFE16-49D2-4B70-B8A0-ED0D2669F3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093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ECD19FB2-3AAB-4D03-B13A-2960828C78E3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14521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5446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CF0FD78B-DB02-4362-BCDC-98A55456977C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2495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Титульная страниц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 bwMode="auto">
          <a:xfrm>
            <a:off x="0" y="6318000"/>
            <a:ext cx="12192000" cy="54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TextBox 1"/>
          <p:cNvSpPr txBox="1"/>
          <p:nvPr userDrawn="1"/>
        </p:nvSpPr>
        <p:spPr>
          <a:xfrm>
            <a:off x="263352" y="6426417"/>
            <a:ext cx="121446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ЗНАНИЕ </a:t>
            </a:r>
            <a:r>
              <a:rPr lang="en-US" sz="150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#</a:t>
            </a:r>
            <a:r>
              <a:rPr lang="ru-RU" sz="1500" baseline="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ВОСПИТАНИЕ </a:t>
            </a:r>
            <a:r>
              <a:rPr lang="en-US" sz="1500" baseline="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#</a:t>
            </a:r>
            <a:r>
              <a:rPr lang="ru-RU" sz="1500" baseline="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ТВОРЧЕСТВО</a:t>
            </a:r>
            <a:r>
              <a:rPr lang="en-US" sz="1500" baseline="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#</a:t>
            </a:r>
            <a:r>
              <a:rPr lang="ru-RU" sz="1500" baseline="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ОБРАЗОВАТЕЛЬНАЯ СРЕДА</a:t>
            </a:r>
            <a:r>
              <a:rPr lang="en-US" sz="1500" baseline="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#</a:t>
            </a:r>
            <a:r>
              <a:rPr lang="ru-RU" sz="1500" baseline="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ЗДОРОВЬЕ</a:t>
            </a:r>
            <a:r>
              <a:rPr lang="en-US" sz="1500" baseline="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# </a:t>
            </a:r>
            <a:r>
              <a:rPr lang="ru-RU" sz="1500" baseline="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ШКОЛЬНАЯ КОМАНДА </a:t>
            </a:r>
            <a:r>
              <a:rPr lang="en-US" sz="1500" baseline="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#</a:t>
            </a:r>
            <a:r>
              <a:rPr lang="ru-RU" sz="1500" baseline="0" dirty="0" smtClean="0">
                <a:solidFill>
                  <a:schemeClr val="bg1"/>
                </a:solidFill>
                <a:effectLst/>
                <a:latin typeface="Georgia" panose="02040502050405020303" pitchFamily="18" charset="0"/>
                <a:cs typeface="Arial" panose="020B0604020202020204" pitchFamily="34" charset="0"/>
              </a:rPr>
              <a:t> КЛИМАТ </a:t>
            </a:r>
            <a:endParaRPr lang="ru-RU" sz="1500" dirty="0">
              <a:solidFill>
                <a:schemeClr val="bg1"/>
              </a:solidFill>
              <a:effectLst/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78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 bwMode="auto">
          <a:xfrm>
            <a:off x="0" y="6318000"/>
            <a:ext cx="12192000" cy="54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 userDrawn="1"/>
        </p:nvSpPr>
        <p:spPr bwMode="auto">
          <a:xfrm>
            <a:off x="11414336" y="5932247"/>
            <a:ext cx="510964" cy="925753"/>
          </a:xfrm>
          <a:prstGeom prst="rect">
            <a:avLst/>
          </a:prstGeom>
          <a:solidFill>
            <a:srgbClr val="F38221"/>
          </a:solidFill>
        </p:spPr>
        <p:txBody>
          <a:bodyPr wrap="square" lIns="36000" tIns="72000" rIns="36000" bIns="540000" rtlCol="0">
            <a:spAutoFit/>
          </a:bodyPr>
          <a:lstStyle/>
          <a:p>
            <a:pPr algn="ctr">
              <a:defRPr/>
            </a:pPr>
            <a:fld id="{B69A2F11-600D-44D7-A0E2-CE2D3B9D58E9}" type="slidenum">
              <a:rPr lang="ru-RU" sz="1800">
                <a:solidFill>
                  <a:schemeClr val="bg1"/>
                </a:solidFill>
                <a:latin typeface="Proxima Nova Rg"/>
              </a:rPr>
              <a:t>‹#›</a:t>
            </a:fld>
            <a:endParaRPr lang="ru-RU" sz="1800">
              <a:solidFill>
                <a:schemeClr val="bg1"/>
              </a:solidFill>
              <a:latin typeface="Proxima Nova Rg"/>
            </a:endParaRPr>
          </a:p>
        </p:txBody>
      </p:sp>
      <p:sp>
        <p:nvSpPr>
          <p:cNvPr id="12" name="Freeform 43"/>
          <p:cNvSpPr/>
          <p:nvPr/>
        </p:nvSpPr>
        <p:spPr bwMode="auto">
          <a:xfrm>
            <a:off x="263352" y="501043"/>
            <a:ext cx="96794" cy="399512"/>
          </a:xfrm>
          <a:custGeom>
            <a:avLst/>
            <a:gdLst/>
            <a:ahLst/>
            <a:cxnLst>
              <a:cxn ang="0">
                <a:pos x="46" y="800"/>
              </a:cxn>
              <a:cxn ang="0">
                <a:pos x="204" y="800"/>
              </a:cxn>
              <a:cxn ang="0">
                <a:pos x="204" y="842"/>
              </a:cxn>
              <a:cxn ang="0">
                <a:pos x="0" y="842"/>
              </a:cxn>
              <a:cxn ang="0">
                <a:pos x="0" y="0"/>
              </a:cxn>
              <a:cxn ang="0">
                <a:pos x="204" y="0"/>
              </a:cxn>
              <a:cxn ang="0">
                <a:pos x="204" y="43"/>
              </a:cxn>
              <a:cxn ang="0">
                <a:pos x="46" y="43"/>
              </a:cxn>
              <a:cxn ang="0">
                <a:pos x="46" y="800"/>
              </a:cxn>
            </a:cxnLst>
            <a:rect l="0" t="0" r="r" b="b"/>
            <a:pathLst>
              <a:path w="204" h="842" extrusionOk="0">
                <a:moveTo>
                  <a:pt x="46" y="800"/>
                </a:moveTo>
                <a:lnTo>
                  <a:pt x="204" y="800"/>
                </a:lnTo>
                <a:lnTo>
                  <a:pt x="204" y="842"/>
                </a:lnTo>
                <a:lnTo>
                  <a:pt x="0" y="842"/>
                </a:lnTo>
                <a:lnTo>
                  <a:pt x="0" y="0"/>
                </a:lnTo>
                <a:lnTo>
                  <a:pt x="204" y="0"/>
                </a:lnTo>
                <a:lnTo>
                  <a:pt x="204" y="43"/>
                </a:lnTo>
                <a:lnTo>
                  <a:pt x="46" y="43"/>
                </a:lnTo>
                <a:lnTo>
                  <a:pt x="46" y="800"/>
                </a:lnTo>
                <a:close/>
              </a:path>
            </a:pathLst>
          </a:custGeom>
          <a:solidFill>
            <a:srgbClr val="2162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13" name="Freeform 44"/>
          <p:cNvSpPr/>
          <p:nvPr/>
        </p:nvSpPr>
        <p:spPr bwMode="auto">
          <a:xfrm>
            <a:off x="3694950" y="501043"/>
            <a:ext cx="96794" cy="399512"/>
          </a:xfrm>
          <a:custGeom>
            <a:avLst/>
            <a:gdLst/>
            <a:ahLst/>
            <a:cxnLst>
              <a:cxn ang="0">
                <a:pos x="158" y="800"/>
              </a:cxn>
              <a:cxn ang="0">
                <a:pos x="0" y="800"/>
              </a:cxn>
              <a:cxn ang="0">
                <a:pos x="0" y="842"/>
              </a:cxn>
              <a:cxn ang="0">
                <a:pos x="204" y="842"/>
              </a:cxn>
              <a:cxn ang="0">
                <a:pos x="204" y="0"/>
              </a:cxn>
              <a:cxn ang="0">
                <a:pos x="0" y="0"/>
              </a:cxn>
              <a:cxn ang="0">
                <a:pos x="0" y="43"/>
              </a:cxn>
              <a:cxn ang="0">
                <a:pos x="158" y="43"/>
              </a:cxn>
              <a:cxn ang="0">
                <a:pos x="158" y="800"/>
              </a:cxn>
            </a:cxnLst>
            <a:rect l="0" t="0" r="r" b="b"/>
            <a:pathLst>
              <a:path w="204" h="842" extrusionOk="0">
                <a:moveTo>
                  <a:pt x="158" y="800"/>
                </a:moveTo>
                <a:lnTo>
                  <a:pt x="0" y="800"/>
                </a:lnTo>
                <a:lnTo>
                  <a:pt x="0" y="842"/>
                </a:lnTo>
                <a:lnTo>
                  <a:pt x="204" y="842"/>
                </a:lnTo>
                <a:lnTo>
                  <a:pt x="204" y="0"/>
                </a:lnTo>
                <a:lnTo>
                  <a:pt x="0" y="0"/>
                </a:lnTo>
                <a:lnTo>
                  <a:pt x="0" y="43"/>
                </a:lnTo>
                <a:lnTo>
                  <a:pt x="158" y="43"/>
                </a:lnTo>
                <a:lnTo>
                  <a:pt x="158" y="800"/>
                </a:lnTo>
                <a:close/>
              </a:path>
            </a:pathLst>
          </a:custGeom>
          <a:solidFill>
            <a:srgbClr val="2162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cxnSp>
        <p:nvCxnSpPr>
          <p:cNvPr id="54" name="Прямая соединительная линия 53"/>
          <p:cNvCxnSpPr>
            <a:cxnSpLocks/>
          </p:cNvCxnSpPr>
          <p:nvPr userDrawn="1"/>
        </p:nvCxnSpPr>
        <p:spPr bwMode="auto">
          <a:xfrm>
            <a:off x="0" y="1200150"/>
            <a:ext cx="12192000" cy="0"/>
          </a:xfrm>
          <a:prstGeom prst="line">
            <a:avLst/>
          </a:prstGeom>
          <a:ln w="25400">
            <a:solidFill>
              <a:srgbClr val="F382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Текст 65"/>
          <p:cNvSpPr>
            <a:spLocks noGrp="1"/>
          </p:cNvSpPr>
          <p:nvPr userDrawn="1">
            <p:ph type="body" sz="quarter" idx="10"/>
          </p:nvPr>
        </p:nvSpPr>
        <p:spPr bwMode="auto">
          <a:xfrm>
            <a:off x="550862" y="1481138"/>
            <a:ext cx="5225823" cy="4451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Proxima Nova Rg"/>
              </a:defRPr>
            </a:lvl1pPr>
            <a:lvl2pPr marL="457200" indent="0">
              <a:buNone/>
              <a:defRPr>
                <a:latin typeface="Proxima Nova Rg"/>
              </a:defRPr>
            </a:lvl2pPr>
            <a:lvl3pPr marL="914400" indent="0">
              <a:buNone/>
              <a:defRPr>
                <a:latin typeface="Proxima Nova Rg"/>
              </a:defRPr>
            </a:lvl3pPr>
            <a:lvl4pPr marL="1371600" indent="0">
              <a:buNone/>
              <a:defRPr>
                <a:latin typeface="Proxima Nova Rg"/>
              </a:defRPr>
            </a:lvl4pPr>
            <a:lvl5pPr marL="1828800" indent="0">
              <a:buNone/>
              <a:defRPr>
                <a:latin typeface="Proxima Nova Rg"/>
              </a:defRPr>
            </a:lvl5pPr>
          </a:lstStyle>
          <a:p>
            <a:pPr lvl="0">
              <a:defRPr/>
            </a:pPr>
            <a:r>
              <a:rPr lang="ru-RU" dirty="0"/>
              <a:t>Образец текста</a:t>
            </a:r>
            <a:endParaRPr dirty="0"/>
          </a:p>
          <a:p>
            <a:pPr lvl="1">
              <a:defRPr/>
            </a:pPr>
            <a:r>
              <a:rPr lang="ru-RU" dirty="0"/>
              <a:t>Второй уровень</a:t>
            </a:r>
            <a:endParaRPr dirty="0"/>
          </a:p>
          <a:p>
            <a:pPr lvl="2">
              <a:defRPr/>
            </a:pPr>
            <a:r>
              <a:rPr lang="ru-RU" dirty="0"/>
              <a:t>Третий уровень</a:t>
            </a:r>
            <a:endParaRPr dirty="0"/>
          </a:p>
          <a:p>
            <a:pPr lvl="3">
              <a:defRPr/>
            </a:pPr>
            <a:r>
              <a:rPr lang="ru-RU" dirty="0"/>
              <a:t>Четвертый уровень</a:t>
            </a:r>
            <a:endParaRPr dirty="0"/>
          </a:p>
          <a:p>
            <a:pPr lvl="4">
              <a:defRPr/>
            </a:pPr>
            <a:r>
              <a:rPr lang="ru-RU" dirty="0"/>
              <a:t>Пятый уровень</a:t>
            </a:r>
          </a:p>
        </p:txBody>
      </p:sp>
      <p:sp>
        <p:nvSpPr>
          <p:cNvPr id="68" name="Текст 67"/>
          <p:cNvSpPr>
            <a:spLocks noGrp="1"/>
          </p:cNvSpPr>
          <p:nvPr userDrawn="1">
            <p:ph type="body" sz="quarter" idx="11"/>
          </p:nvPr>
        </p:nvSpPr>
        <p:spPr bwMode="auto">
          <a:xfrm>
            <a:off x="5965825" y="1481138"/>
            <a:ext cx="5181600" cy="44513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latin typeface="Proxima Nova Rg"/>
              </a:defRPr>
            </a:lvl1pPr>
            <a:lvl2pPr marL="457200" indent="0">
              <a:buFontTx/>
              <a:buNone/>
              <a:defRPr>
                <a:latin typeface="Proxima Nova Rg"/>
              </a:defRPr>
            </a:lvl2pPr>
            <a:lvl3pPr marL="914400" indent="0">
              <a:buFontTx/>
              <a:buNone/>
              <a:defRPr>
                <a:latin typeface="Proxima Nova Rg"/>
              </a:defRPr>
            </a:lvl3pPr>
            <a:lvl4pPr marL="1371600" indent="0">
              <a:buFontTx/>
              <a:buNone/>
              <a:defRPr>
                <a:latin typeface="Proxima Nova Rg"/>
              </a:defRPr>
            </a:lvl4pPr>
            <a:lvl5pPr marL="1828800" indent="0">
              <a:buFontTx/>
              <a:buNone/>
              <a:defRPr>
                <a:latin typeface="Proxima Nova Rg"/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1" name="Текст 70"/>
          <p:cNvSpPr>
            <a:spLocks noGrp="1"/>
          </p:cNvSpPr>
          <p:nvPr userDrawn="1">
            <p:ph type="body" sz="quarter" idx="12" hasCustomPrompt="1"/>
          </p:nvPr>
        </p:nvSpPr>
        <p:spPr bwMode="auto">
          <a:xfrm>
            <a:off x="4079775" y="348254"/>
            <a:ext cx="7067649" cy="6667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>
                <a:latin typeface="Proxima Nova Rg"/>
              </a:defRPr>
            </a:lvl1pPr>
          </a:lstStyle>
          <a:p>
            <a:pPr>
              <a:lnSpc>
                <a:spcPct val="110000"/>
              </a:lnSpc>
              <a:defRPr/>
            </a:pPr>
            <a:r>
              <a:rPr lang="ru-RU" dirty="0"/>
              <a:t>ЗАГОЛОВОК СЛАЙДА </a:t>
            </a:r>
            <a:br>
              <a:rPr lang="ru-RU" dirty="0"/>
            </a:br>
            <a:r>
              <a:rPr lang="ru-RU" dirty="0"/>
              <a:t>ИЛИ НАЗВАНИЕ ТЕМЫ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FFD9EE6-36FA-4B0B-8573-CF302979B64E}"/>
              </a:ext>
            </a:extLst>
          </p:cNvPr>
          <p:cNvSpPr txBox="1"/>
          <p:nvPr userDrawn="1"/>
        </p:nvSpPr>
        <p:spPr>
          <a:xfrm>
            <a:off x="292848" y="404664"/>
            <a:ext cx="34603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2"/>
                </a:solidFill>
              </a:rPr>
              <a:t>Вместе к успеху!</a:t>
            </a:r>
          </a:p>
        </p:txBody>
      </p:sp>
    </p:spTree>
    <p:extLst>
      <p:ext uri="{BB962C8B-B14F-4D97-AF65-F5344CB8AC3E}">
        <p14:creationId xmlns:p14="http://schemas.microsoft.com/office/powerpoint/2010/main" val="347787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79619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0F39F4F5-F4D2-4D2A-AB60-88D37ADCB869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82101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23BC6CE-6D1E-47E5-8859-F31AC5380EB2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20699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1B4E7C4-4DA4-404D-9965-B13F2DD7D8BF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8682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26250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E7884882-FB12-4BC8-9960-9AD8104D7FAE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67957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92655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1471A834-4F3C-4AF9-9C74-05EC35A0F292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16656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6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59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17C3FA29-3E52-449B-8535-1A946BB079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533" y="404664"/>
            <a:ext cx="5635346" cy="5616624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 bwMode="auto">
          <a:xfrm>
            <a:off x="7834556" y="4293096"/>
            <a:ext cx="27813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Proxima Nova Rg"/>
              </a:rPr>
              <a:t>gymn42.gosuslugi.ru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Proxima Nova Rg"/>
            </a:endParaRPr>
          </a:p>
        </p:txBody>
      </p:sp>
      <p:sp>
        <p:nvSpPr>
          <p:cNvPr id="58" name="TextBox 57"/>
          <p:cNvSpPr txBox="1"/>
          <p:nvPr/>
        </p:nvSpPr>
        <p:spPr bwMode="auto">
          <a:xfrm>
            <a:off x="7536604" y="3212976"/>
            <a:ext cx="3481831" cy="661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endParaRPr dirty="0"/>
          </a:p>
          <a:p>
            <a:pPr algn="ctr">
              <a:defRPr/>
            </a:pPr>
            <a:r>
              <a:rPr lang="ru-RU" sz="2500" dirty="0">
                <a:solidFill>
                  <a:srgbClr val="2162AE"/>
                </a:solidFill>
                <a:latin typeface="Proxima Nova Rg"/>
              </a:rPr>
              <a:t>42 </a:t>
            </a:r>
            <a:r>
              <a:rPr lang="ru-RU" sz="2500" dirty="0">
                <a:solidFill>
                  <a:srgbClr val="F38221"/>
                </a:solidFill>
                <a:latin typeface="Proxima Nova Rg"/>
              </a:rPr>
              <a:t>|</a:t>
            </a:r>
            <a:r>
              <a:rPr lang="ru-RU" sz="2500" dirty="0">
                <a:solidFill>
                  <a:srgbClr val="FF0000"/>
                </a:solidFill>
                <a:latin typeface="Proxima Nova Rg"/>
              </a:rPr>
              <a:t> </a:t>
            </a:r>
            <a:r>
              <a:rPr lang="ru-RU" sz="2500" dirty="0">
                <a:solidFill>
                  <a:srgbClr val="2162AE"/>
                </a:solidFill>
                <a:latin typeface="Proxima Nova Rg"/>
              </a:rPr>
              <a:t>БАРНАУЛ</a:t>
            </a:r>
            <a:endParaRPr lang="ru-RU" sz="2500" b="1" dirty="0">
              <a:solidFill>
                <a:srgbClr val="2162AE"/>
              </a:solidFill>
              <a:latin typeface="Proxima Nova Rg"/>
            </a:endParaRPr>
          </a:p>
        </p:txBody>
      </p:sp>
      <p:sp>
        <p:nvSpPr>
          <p:cNvPr id="59" name="TextBox 58"/>
          <p:cNvSpPr txBox="1"/>
          <p:nvPr/>
        </p:nvSpPr>
        <p:spPr bwMode="auto">
          <a:xfrm>
            <a:off x="462940" y="1577208"/>
            <a:ext cx="583451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еминар «Организация и содержание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профилактической работы в школе.                                                                                                                                                                                        Формирование нормативно-правовой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и методической базы специалиста:</a:t>
            </a:r>
          </a:p>
          <a:p>
            <a:pPr algn="ctr">
              <a:defRPr/>
            </a:pP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ТЕХНОЛОГИЯ И ДИАГНОСТИЧЕСКИЙ ИНСТРУМЕНТАРИЙ ВЫЯВЛЕНИЯ ГРУППЫ РИСКА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63" name="TextBox 62"/>
          <p:cNvSpPr txBox="1"/>
          <p:nvPr/>
        </p:nvSpPr>
        <p:spPr bwMode="auto">
          <a:xfrm>
            <a:off x="839416" y="4416206"/>
            <a:ext cx="497227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/>
                <a:cs typeface="Times New Roman"/>
              </a:rPr>
              <a:t>Сидоровъ Сергий Сергиевич, </a:t>
            </a:r>
          </a:p>
          <a:p>
            <a:pPr algn="ctr">
              <a:defRPr/>
            </a:pPr>
            <a:r>
              <a:rPr lang="ru-RU" sz="2000" dirty="0" smtClean="0">
                <a:latin typeface="Times New Roman"/>
                <a:cs typeface="Times New Roman"/>
              </a:rPr>
              <a:t>педагог-психолог </a:t>
            </a:r>
          </a:p>
          <a:p>
            <a:pPr algn="ctr">
              <a:defRPr/>
            </a:pPr>
            <a:r>
              <a:rPr lang="ru-RU" sz="2000" dirty="0" smtClean="0">
                <a:latin typeface="Times New Roman"/>
                <a:cs typeface="Times New Roman"/>
              </a:rPr>
              <a:t>МБОУ </a:t>
            </a:r>
            <a:r>
              <a:rPr lang="ru-RU" sz="2000" dirty="0">
                <a:latin typeface="Times New Roman"/>
                <a:cs typeface="Times New Roman"/>
              </a:rPr>
              <a:t>«Гимназия № 42» г. Барнаула, Алтайского края</a:t>
            </a:r>
            <a:endParaRPr lang="ru-RU" sz="2000" dirty="0">
              <a:latin typeface="Proxima Nova Rg"/>
            </a:endParaRPr>
          </a:p>
        </p:txBody>
      </p:sp>
      <p:sp>
        <p:nvSpPr>
          <p:cNvPr id="8" name="Freeform 43"/>
          <p:cNvSpPr/>
          <p:nvPr/>
        </p:nvSpPr>
        <p:spPr bwMode="auto">
          <a:xfrm>
            <a:off x="7752184" y="2571665"/>
            <a:ext cx="120485" cy="497295"/>
          </a:xfrm>
          <a:custGeom>
            <a:avLst/>
            <a:gdLst/>
            <a:ahLst/>
            <a:cxnLst>
              <a:cxn ang="0">
                <a:pos x="46" y="800"/>
              </a:cxn>
              <a:cxn ang="0">
                <a:pos x="204" y="800"/>
              </a:cxn>
              <a:cxn ang="0">
                <a:pos x="204" y="842"/>
              </a:cxn>
              <a:cxn ang="0">
                <a:pos x="0" y="842"/>
              </a:cxn>
              <a:cxn ang="0">
                <a:pos x="0" y="0"/>
              </a:cxn>
              <a:cxn ang="0">
                <a:pos x="204" y="0"/>
              </a:cxn>
              <a:cxn ang="0">
                <a:pos x="204" y="43"/>
              </a:cxn>
              <a:cxn ang="0">
                <a:pos x="46" y="43"/>
              </a:cxn>
              <a:cxn ang="0">
                <a:pos x="46" y="800"/>
              </a:cxn>
            </a:cxnLst>
            <a:rect l="0" t="0" r="r" b="b"/>
            <a:pathLst>
              <a:path w="204" h="842" extrusionOk="0">
                <a:moveTo>
                  <a:pt x="46" y="800"/>
                </a:moveTo>
                <a:lnTo>
                  <a:pt x="204" y="800"/>
                </a:lnTo>
                <a:lnTo>
                  <a:pt x="204" y="842"/>
                </a:lnTo>
                <a:lnTo>
                  <a:pt x="0" y="842"/>
                </a:lnTo>
                <a:lnTo>
                  <a:pt x="0" y="0"/>
                </a:lnTo>
                <a:lnTo>
                  <a:pt x="204" y="0"/>
                </a:lnTo>
                <a:lnTo>
                  <a:pt x="204" y="43"/>
                </a:lnTo>
                <a:lnTo>
                  <a:pt x="46" y="43"/>
                </a:lnTo>
                <a:lnTo>
                  <a:pt x="46" y="800"/>
                </a:lnTo>
                <a:close/>
              </a:path>
            </a:pathLst>
          </a:custGeom>
          <a:solidFill>
            <a:srgbClr val="2162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9" name="Freeform 44"/>
          <p:cNvSpPr/>
          <p:nvPr/>
        </p:nvSpPr>
        <p:spPr bwMode="auto">
          <a:xfrm>
            <a:off x="10656035" y="2571665"/>
            <a:ext cx="120485" cy="497295"/>
          </a:xfrm>
          <a:custGeom>
            <a:avLst/>
            <a:gdLst/>
            <a:ahLst/>
            <a:cxnLst>
              <a:cxn ang="0">
                <a:pos x="158" y="800"/>
              </a:cxn>
              <a:cxn ang="0">
                <a:pos x="0" y="800"/>
              </a:cxn>
              <a:cxn ang="0">
                <a:pos x="0" y="842"/>
              </a:cxn>
              <a:cxn ang="0">
                <a:pos x="204" y="842"/>
              </a:cxn>
              <a:cxn ang="0">
                <a:pos x="204" y="0"/>
              </a:cxn>
              <a:cxn ang="0">
                <a:pos x="0" y="0"/>
              </a:cxn>
              <a:cxn ang="0">
                <a:pos x="0" y="43"/>
              </a:cxn>
              <a:cxn ang="0">
                <a:pos x="158" y="43"/>
              </a:cxn>
              <a:cxn ang="0">
                <a:pos x="158" y="800"/>
              </a:cxn>
            </a:cxnLst>
            <a:rect l="0" t="0" r="r" b="b"/>
            <a:pathLst>
              <a:path w="204" h="842" extrusionOk="0">
                <a:moveTo>
                  <a:pt x="158" y="800"/>
                </a:moveTo>
                <a:lnTo>
                  <a:pt x="0" y="800"/>
                </a:lnTo>
                <a:lnTo>
                  <a:pt x="0" y="842"/>
                </a:lnTo>
                <a:lnTo>
                  <a:pt x="204" y="842"/>
                </a:lnTo>
                <a:lnTo>
                  <a:pt x="204" y="0"/>
                </a:lnTo>
                <a:lnTo>
                  <a:pt x="0" y="0"/>
                </a:lnTo>
                <a:lnTo>
                  <a:pt x="0" y="43"/>
                </a:lnTo>
                <a:lnTo>
                  <a:pt x="158" y="43"/>
                </a:lnTo>
                <a:lnTo>
                  <a:pt x="158" y="800"/>
                </a:lnTo>
                <a:close/>
              </a:path>
            </a:pathLst>
          </a:custGeom>
          <a:solidFill>
            <a:srgbClr val="2162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8708DA9B-E3D2-44CD-ACCB-901A9C515C16}"/>
              </a:ext>
            </a:extLst>
          </p:cNvPr>
          <p:cNvSpPr txBox="1"/>
          <p:nvPr/>
        </p:nvSpPr>
        <p:spPr>
          <a:xfrm>
            <a:off x="7752184" y="2545740"/>
            <a:ext cx="3051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Вместе к успеху!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198A1AC-2AD5-4002-98D0-A63206DDD7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64" y="260648"/>
            <a:ext cx="1175054" cy="108070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5951984" y="1484784"/>
            <a:ext cx="5181600" cy="475252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Шкалы:</a:t>
            </a:r>
          </a:p>
          <a:p>
            <a:r>
              <a:rPr lang="ru-RU" dirty="0"/>
              <a:t>общая тревожность в школе;</a:t>
            </a:r>
          </a:p>
          <a:p>
            <a:r>
              <a:rPr lang="ru-RU" dirty="0"/>
              <a:t>переживание социального стресса;</a:t>
            </a:r>
          </a:p>
          <a:p>
            <a:r>
              <a:rPr lang="ru-RU" dirty="0"/>
              <a:t>фрустрация достижения успеха;</a:t>
            </a:r>
          </a:p>
          <a:p>
            <a:r>
              <a:rPr lang="ru-RU" dirty="0"/>
              <a:t>страх самовыражения;</a:t>
            </a:r>
          </a:p>
          <a:p>
            <a:r>
              <a:rPr lang="ru-RU" dirty="0"/>
              <a:t>страх ситуации проверки знаний;</a:t>
            </a:r>
          </a:p>
          <a:p>
            <a:r>
              <a:rPr lang="ru-RU" dirty="0"/>
              <a:t>страх не соответствовать ожиданиям окружающих;</a:t>
            </a:r>
          </a:p>
          <a:p>
            <a:r>
              <a:rPr lang="ru-RU" dirty="0"/>
              <a:t>низкая физиологическая сопротивляемость стрессу;</a:t>
            </a:r>
          </a:p>
          <a:p>
            <a:r>
              <a:rPr lang="ru-RU" dirty="0"/>
              <a:t>проблемы и страхи в отношениях с учителями.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Диагностика мотивации</a:t>
            </a:r>
          </a:p>
          <a:p>
            <a:r>
              <a:rPr lang="ru-RU" dirty="0"/>
              <a:t>10-11 </a:t>
            </a:r>
            <a:r>
              <a:rPr lang="ru-RU" dirty="0" smtClean="0"/>
              <a:t>классы</a:t>
            </a:r>
            <a:endParaRPr lang="ru-RU" dirty="0"/>
          </a:p>
        </p:txBody>
      </p:sp>
      <p:sp>
        <p:nvSpPr>
          <p:cNvPr id="5" name="Текст 2"/>
          <p:cNvSpPr>
            <a:spLocks noGrp="1"/>
          </p:cNvSpPr>
          <p:nvPr>
            <p:ph type="body" sz="quarter" idx="10"/>
          </p:nvPr>
        </p:nvSpPr>
        <p:spPr>
          <a:xfrm>
            <a:off x="550862" y="1481138"/>
            <a:ext cx="5225823" cy="4828182"/>
          </a:xfrm>
        </p:spPr>
        <p:txBody>
          <a:bodyPr>
            <a:normAutofit/>
          </a:bodyPr>
          <a:lstStyle/>
          <a:p>
            <a:r>
              <a:rPr lang="ru-RU" dirty="0" smtClean="0"/>
              <a:t>* методика измерения тревожности для старшеклассников </a:t>
            </a:r>
            <a:r>
              <a:rPr lang="ru-RU" dirty="0" err="1" smtClean="0">
                <a:solidFill>
                  <a:srgbClr val="FF0000"/>
                </a:solidFill>
              </a:rPr>
              <a:t>отстутствует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dirty="0" smtClean="0"/>
              <a:t>Возможно использовать, но не стандартизирован в соответствии с возрастом:</a:t>
            </a:r>
          </a:p>
          <a:p>
            <a:r>
              <a:rPr lang="ru-RU" dirty="0" smtClean="0"/>
              <a:t>русскоязычная </a:t>
            </a:r>
            <a:r>
              <a:rPr lang="ru-RU" dirty="0"/>
              <a:t>версия «Тест школьной тревожности </a:t>
            </a:r>
            <a:r>
              <a:rPr lang="ru-RU" dirty="0" err="1"/>
              <a:t>Филлипса</a:t>
            </a:r>
            <a:r>
              <a:rPr lang="ru-RU" dirty="0"/>
              <a:t>» адаптация Т.А. Егоренко, А.В. Лобанова, Д.В. Чумаченко (10-16 лет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r>
              <a:rPr lang="ru-RU" dirty="0"/>
              <a:t>Критерий включения в группу риска: балл </a:t>
            </a:r>
            <a:r>
              <a:rPr lang="ru-RU" dirty="0" smtClean="0"/>
              <a:t>по общему показателю тревожности больше 43.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24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* методика измерения тревожности для старшеклассников </a:t>
            </a:r>
            <a:r>
              <a:rPr lang="ru-RU" dirty="0" err="1"/>
              <a:t>отстутствует</a:t>
            </a:r>
            <a:r>
              <a:rPr lang="ru-RU" dirty="0"/>
              <a:t>. Возможно использовать, но не стандартизирован в соответствии с возрастом:</a:t>
            </a:r>
          </a:p>
          <a:p>
            <a:endParaRPr lang="ru-RU" dirty="0" smtClean="0"/>
          </a:p>
          <a:p>
            <a:r>
              <a:rPr lang="ru-RU" dirty="0" smtClean="0"/>
              <a:t>шкала </a:t>
            </a:r>
            <a:r>
              <a:rPr lang="ru-RU" dirty="0"/>
              <a:t>личностной тревожности Р</a:t>
            </a:r>
            <a:r>
              <a:rPr lang="ru-RU" dirty="0" smtClean="0"/>
              <a:t>. </a:t>
            </a:r>
            <a:r>
              <a:rPr lang="ru-RU" dirty="0" err="1" smtClean="0"/>
              <a:t>Кондаш</a:t>
            </a:r>
            <a:r>
              <a:rPr lang="ru-RU" dirty="0" smtClean="0"/>
              <a:t>  </a:t>
            </a:r>
            <a:r>
              <a:rPr lang="ru-RU" dirty="0"/>
              <a:t>адаптация А.М</a:t>
            </a:r>
            <a:r>
              <a:rPr lang="ru-RU" dirty="0" smtClean="0"/>
              <a:t>. Прихожан </a:t>
            </a:r>
            <a:r>
              <a:rPr lang="ru-RU" dirty="0"/>
              <a:t>(10-16 лет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r>
              <a:rPr lang="ru-RU" dirty="0"/>
              <a:t>Критерий включения в группу риска: балл стен по общей тревожности равный 10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Шкалы:</a:t>
            </a:r>
          </a:p>
          <a:p>
            <a:r>
              <a:rPr lang="ru-RU" dirty="0"/>
              <a:t>школьная тревожность;</a:t>
            </a:r>
          </a:p>
          <a:p>
            <a:r>
              <a:rPr lang="ru-RU" dirty="0" err="1"/>
              <a:t>самооценочная</a:t>
            </a:r>
            <a:r>
              <a:rPr lang="ru-RU" dirty="0"/>
              <a:t> тревожность;</a:t>
            </a:r>
          </a:p>
          <a:p>
            <a:r>
              <a:rPr lang="ru-RU" dirty="0"/>
              <a:t>межличностная тревожность;</a:t>
            </a:r>
          </a:p>
          <a:p>
            <a:r>
              <a:rPr lang="ru-RU" dirty="0"/>
              <a:t>магическая тревожность.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Диагностика мотивации</a:t>
            </a:r>
          </a:p>
          <a:p>
            <a:r>
              <a:rPr lang="ru-RU" dirty="0"/>
              <a:t>10-11 </a:t>
            </a:r>
            <a:r>
              <a:rPr lang="ru-RU" dirty="0" smtClean="0"/>
              <a:t>классы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705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Вопросы для диагностики:</a:t>
            </a:r>
          </a:p>
          <a:p>
            <a:r>
              <a:rPr lang="ru-RU" dirty="0" smtClean="0"/>
              <a:t>1. Кого из своих одноклассников ты бы позвал на празднование своего дня рождения?</a:t>
            </a:r>
          </a:p>
          <a:p>
            <a:r>
              <a:rPr lang="ru-RU" dirty="0" smtClean="0"/>
              <a:t>2. </a:t>
            </a:r>
            <a:r>
              <a:rPr lang="ru-RU" dirty="0"/>
              <a:t>Кого из своих одноклассников ты </a:t>
            </a:r>
            <a:r>
              <a:rPr lang="ru-RU" dirty="0" smtClean="0"/>
              <a:t>бы никогда не </a:t>
            </a:r>
            <a:r>
              <a:rPr lang="ru-RU" dirty="0"/>
              <a:t>позвал на празднование </a:t>
            </a:r>
            <a:r>
              <a:rPr lang="ru-RU" dirty="0" smtClean="0"/>
              <a:t>своего </a:t>
            </a:r>
            <a:r>
              <a:rPr lang="ru-RU" dirty="0"/>
              <a:t>дня рождения?</a:t>
            </a:r>
          </a:p>
          <a:p>
            <a:r>
              <a:rPr lang="ru-RU" dirty="0"/>
              <a:t>3. </a:t>
            </a:r>
            <a:r>
              <a:rPr lang="ru-RU" dirty="0" smtClean="0"/>
              <a:t>Кого </a:t>
            </a:r>
            <a:r>
              <a:rPr lang="ru-RU" dirty="0"/>
              <a:t>из своих одноклассников ты бы </a:t>
            </a:r>
            <a:r>
              <a:rPr lang="ru-RU" dirty="0" smtClean="0"/>
              <a:t>выбрал капитаном класса (руководителем учебного проекта – </a:t>
            </a:r>
            <a:r>
              <a:rPr lang="ru-RU" i="1" dirty="0" smtClean="0"/>
              <a:t>с 8 класса</a:t>
            </a:r>
            <a:r>
              <a:rPr lang="ru-RU" dirty="0" smtClean="0"/>
              <a:t>)?</a:t>
            </a:r>
            <a:endParaRPr lang="ru-RU" dirty="0"/>
          </a:p>
          <a:p>
            <a:r>
              <a:rPr lang="ru-RU" dirty="0" smtClean="0"/>
              <a:t>4. </a:t>
            </a:r>
            <a:r>
              <a:rPr lang="ru-RU" dirty="0"/>
              <a:t>Кого из своих одноклассников ты бы никогда не </a:t>
            </a:r>
            <a:r>
              <a:rPr lang="ru-RU" dirty="0" smtClean="0"/>
              <a:t>выбрал капитаном класса (</a:t>
            </a:r>
            <a:r>
              <a:rPr lang="ru-RU" dirty="0"/>
              <a:t>руководителем учебного проекта - </a:t>
            </a:r>
            <a:r>
              <a:rPr lang="ru-RU" i="1" dirty="0"/>
              <a:t>с 8 класса</a:t>
            </a:r>
            <a:r>
              <a:rPr lang="ru-RU" dirty="0"/>
              <a:t>)?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5. С кем из своих одноклассников или одноклассниц ты бы хотел сидеть за одной партой?</a:t>
            </a:r>
          </a:p>
          <a:p>
            <a:r>
              <a:rPr lang="ru-RU" dirty="0" smtClean="0"/>
              <a:t>6. </a:t>
            </a:r>
            <a:r>
              <a:rPr lang="ru-RU" dirty="0"/>
              <a:t>С кем из своих одноклассников или одноклассниц ты </a:t>
            </a:r>
            <a:r>
              <a:rPr lang="ru-RU" dirty="0" smtClean="0"/>
              <a:t>бы никогда не сел </a:t>
            </a:r>
            <a:r>
              <a:rPr lang="ru-RU" dirty="0"/>
              <a:t>за одной партой?</a:t>
            </a:r>
          </a:p>
          <a:p>
            <a:endParaRPr lang="ru-RU" dirty="0" smtClean="0"/>
          </a:p>
          <a:p>
            <a:r>
              <a:rPr lang="ru-RU" dirty="0"/>
              <a:t>Критерий включения в группу риска: </a:t>
            </a:r>
            <a:r>
              <a:rPr lang="ru-RU" dirty="0" smtClean="0"/>
              <a:t>статус «пренебрегаемые» и «изолированные».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 smtClean="0"/>
              <a:t>Социометрия</a:t>
            </a:r>
          </a:p>
          <a:p>
            <a:r>
              <a:rPr lang="ru-RU" dirty="0" smtClean="0"/>
              <a:t>кроме 1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9226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550862" y="1481138"/>
            <a:ext cx="5225823" cy="475617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Тест «Лесенка» (В.Г. Щур)  (модификация А.М. Прихожан</a:t>
            </a:r>
            <a:r>
              <a:rPr lang="ru-RU" dirty="0" smtClean="0"/>
              <a:t>). </a:t>
            </a:r>
            <a:r>
              <a:rPr lang="ru-RU" dirty="0" smtClean="0">
                <a:solidFill>
                  <a:srgbClr val="FF0000"/>
                </a:solidFill>
              </a:rPr>
              <a:t>Вызывает сомнения в силу навязывания установки на превосходство человека, в связи с его положением на лесенке.</a:t>
            </a:r>
          </a:p>
          <a:p>
            <a:endParaRPr lang="ru-RU" dirty="0"/>
          </a:p>
          <a:p>
            <a:r>
              <a:rPr lang="ru-RU" dirty="0"/>
              <a:t>Проективный тест личностных отношений, социальных эмоций и ценностных ориентаций «Домики</a:t>
            </a:r>
            <a:r>
              <a:rPr lang="ru-RU" dirty="0" smtClean="0"/>
              <a:t>» </a:t>
            </a:r>
            <a:r>
              <a:rPr lang="ru-RU" dirty="0" err="1" smtClean="0"/>
              <a:t>О.А.Ореховой</a:t>
            </a:r>
            <a:r>
              <a:rPr lang="ru-RU" dirty="0"/>
              <a:t> </a:t>
            </a:r>
            <a:r>
              <a:rPr lang="ru-RU" dirty="0" smtClean="0"/>
              <a:t>(5-12 лет)</a:t>
            </a:r>
          </a:p>
          <a:p>
            <a:endParaRPr lang="ru-RU" dirty="0" smtClean="0"/>
          </a:p>
          <a:p>
            <a:r>
              <a:rPr lang="ru-RU" dirty="0"/>
              <a:t>Критерий включения в группу риска: </a:t>
            </a:r>
            <a:r>
              <a:rPr lang="ru-RU" dirty="0" smtClean="0"/>
              <a:t>вегетативный коэффициент ниже 0,5; суммарное отклонение больше  19 баллов.</a:t>
            </a:r>
            <a:endParaRPr lang="ru-RU" dirty="0"/>
          </a:p>
          <a:p>
            <a:endParaRPr lang="ru-RU" dirty="0" smtClean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Тест тревожности </a:t>
            </a:r>
            <a:r>
              <a:rPr lang="ru-RU" dirty="0" smtClean="0"/>
              <a:t>Р</a:t>
            </a:r>
            <a:r>
              <a:rPr lang="ru-RU" dirty="0"/>
              <a:t>. </a:t>
            </a:r>
            <a:r>
              <a:rPr lang="ru-RU" dirty="0" err="1"/>
              <a:t>Тэммпл</a:t>
            </a:r>
            <a:r>
              <a:rPr lang="ru-RU" dirty="0"/>
              <a:t>, В. </a:t>
            </a:r>
            <a:r>
              <a:rPr lang="ru-RU" dirty="0" err="1"/>
              <a:t>Амен</a:t>
            </a:r>
            <a:r>
              <a:rPr lang="ru-RU" dirty="0"/>
              <a:t>, М. </a:t>
            </a:r>
            <a:r>
              <a:rPr lang="ru-RU" dirty="0" err="1" smtClean="0"/>
              <a:t>Дорки</a:t>
            </a:r>
            <a:r>
              <a:rPr lang="ru-RU" dirty="0"/>
              <a:t> </a:t>
            </a:r>
            <a:r>
              <a:rPr lang="ru-RU" dirty="0" smtClean="0"/>
              <a:t>(5-7 лет).</a:t>
            </a:r>
          </a:p>
          <a:p>
            <a:endParaRPr lang="ru-RU" dirty="0"/>
          </a:p>
          <a:p>
            <a:r>
              <a:rPr lang="ru-RU" dirty="0"/>
              <a:t>Критерий включения в группу риска: индекс </a:t>
            </a:r>
            <a:r>
              <a:rPr lang="ru-RU" dirty="0" smtClean="0"/>
              <a:t>тревожности выше 50%.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 smtClean="0"/>
              <a:t>Диагностика </a:t>
            </a:r>
            <a:r>
              <a:rPr lang="ru-RU" dirty="0"/>
              <a:t>адаптации 1, 5, 10 и вновь сборных </a:t>
            </a:r>
            <a:r>
              <a:rPr lang="ru-RU" dirty="0" smtClean="0"/>
              <a:t>классов</a:t>
            </a:r>
          </a:p>
          <a:p>
            <a:r>
              <a:rPr lang="ru-RU" dirty="0" smtClean="0"/>
              <a:t>1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1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Методика </a:t>
            </a:r>
            <a:r>
              <a:rPr lang="ru-RU" dirty="0"/>
              <a:t>«Сильные стороны и трудности» Р.Н. </a:t>
            </a:r>
            <a:r>
              <a:rPr lang="ru-RU" dirty="0" err="1"/>
              <a:t>Гудман</a:t>
            </a:r>
            <a:r>
              <a:rPr lang="ru-RU" dirty="0"/>
              <a:t> (ССТ</a:t>
            </a:r>
            <a:r>
              <a:rPr lang="ru-RU" dirty="0" smtClean="0"/>
              <a:t>) (3-16 лет)</a:t>
            </a:r>
          </a:p>
          <a:p>
            <a:endParaRPr lang="ru-RU" dirty="0" smtClean="0"/>
          </a:p>
          <a:p>
            <a:r>
              <a:rPr lang="ru-RU" dirty="0"/>
              <a:t>Критерий включения в группу риска: </a:t>
            </a:r>
            <a:r>
              <a:rPr lang="ru-RU" dirty="0" smtClean="0"/>
              <a:t>показатель «общее число проблем» 20 и более баллов.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Шкалы:</a:t>
            </a:r>
          </a:p>
          <a:p>
            <a:r>
              <a:rPr lang="ru-RU" dirty="0" smtClean="0"/>
              <a:t>1. эмоциональные симптомы;</a:t>
            </a:r>
          </a:p>
          <a:p>
            <a:r>
              <a:rPr lang="ru-RU" dirty="0" smtClean="0"/>
              <a:t>2</a:t>
            </a:r>
            <a:r>
              <a:rPr lang="ru-RU" dirty="0"/>
              <a:t>. </a:t>
            </a:r>
            <a:r>
              <a:rPr lang="ru-RU" dirty="0" smtClean="0"/>
              <a:t>проблемы </a:t>
            </a:r>
            <a:r>
              <a:rPr lang="ru-RU" dirty="0"/>
              <a:t>с </a:t>
            </a:r>
            <a:r>
              <a:rPr lang="ru-RU" dirty="0" smtClean="0"/>
              <a:t>поведением;</a:t>
            </a:r>
          </a:p>
          <a:p>
            <a:r>
              <a:rPr lang="ru-RU" dirty="0" smtClean="0"/>
              <a:t>3</a:t>
            </a:r>
            <a:r>
              <a:rPr lang="ru-RU" dirty="0"/>
              <a:t>. </a:t>
            </a:r>
            <a:r>
              <a:rPr lang="ru-RU" dirty="0" err="1" smtClean="0"/>
              <a:t>гиперактивность</a:t>
            </a:r>
            <a:r>
              <a:rPr lang="ru-RU" dirty="0" smtClean="0"/>
              <a:t>/невнимательность; </a:t>
            </a:r>
          </a:p>
          <a:p>
            <a:r>
              <a:rPr lang="ru-RU" dirty="0" smtClean="0"/>
              <a:t>4</a:t>
            </a:r>
            <a:r>
              <a:rPr lang="ru-RU" dirty="0"/>
              <a:t>. </a:t>
            </a:r>
            <a:r>
              <a:rPr lang="ru-RU" dirty="0" smtClean="0"/>
              <a:t>проблемы </a:t>
            </a:r>
            <a:r>
              <a:rPr lang="ru-RU" dirty="0"/>
              <a:t>взаимоотношений со </a:t>
            </a:r>
            <a:r>
              <a:rPr lang="ru-RU" dirty="0" smtClean="0"/>
              <a:t>сверстниками;</a:t>
            </a:r>
          </a:p>
          <a:p>
            <a:r>
              <a:rPr lang="ru-RU" dirty="0" smtClean="0"/>
              <a:t>5</a:t>
            </a:r>
            <a:r>
              <a:rPr lang="ru-RU" dirty="0"/>
              <a:t>. </a:t>
            </a:r>
            <a:r>
              <a:rPr lang="ru-RU" dirty="0" err="1" smtClean="0"/>
              <a:t>просоциальное</a:t>
            </a:r>
            <a:r>
              <a:rPr lang="ru-RU" dirty="0" smtClean="0"/>
              <a:t> поведение.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Диагностика адаптации 1, 5, 10 и вновь сборных классов</a:t>
            </a:r>
          </a:p>
          <a:p>
            <a:r>
              <a:rPr lang="ru-RU" dirty="0" smtClean="0"/>
              <a:t>5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8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b="1" dirty="0" smtClean="0"/>
              <a:t>Жизнестойкость</a:t>
            </a:r>
            <a:r>
              <a:rPr lang="ru-RU" dirty="0" smtClean="0"/>
              <a:t> измеряется посредством прямых тестов, а также через тесты анализирующие </a:t>
            </a:r>
            <a:r>
              <a:rPr lang="ru-RU" b="1" dirty="0" smtClean="0"/>
              <a:t>эмоциональную </a:t>
            </a:r>
            <a:r>
              <a:rPr lang="ru-RU" b="1" dirty="0"/>
              <a:t>стабильность </a:t>
            </a:r>
            <a:r>
              <a:rPr lang="ru-RU" dirty="0"/>
              <a:t>и </a:t>
            </a:r>
            <a:r>
              <a:rPr lang="ru-RU" b="1" dirty="0" smtClean="0"/>
              <a:t>удовлетворённость качеством </a:t>
            </a:r>
            <a:r>
              <a:rPr lang="ru-RU" b="1" dirty="0"/>
              <a:t>жизни</a:t>
            </a:r>
            <a:r>
              <a:rPr lang="ru-RU" dirty="0"/>
              <a:t>, </a:t>
            </a:r>
            <a:r>
              <a:rPr lang="ru-RU" dirty="0" smtClean="0"/>
              <a:t>методики диагностики </a:t>
            </a:r>
            <a:r>
              <a:rPr lang="ru-RU" b="1" dirty="0" err="1" smtClean="0"/>
              <a:t>саморегуляции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Критерий включения в группу риска: показатель «психологическое благополучие» </a:t>
            </a:r>
            <a:r>
              <a:rPr lang="ru-RU" dirty="0" smtClean="0"/>
              <a:t>91 </a:t>
            </a:r>
            <a:r>
              <a:rPr lang="ru-RU" dirty="0"/>
              <a:t>и </a:t>
            </a:r>
            <a:r>
              <a:rPr lang="ru-RU" dirty="0" smtClean="0"/>
              <a:t>менее </a:t>
            </a:r>
            <a:r>
              <a:rPr lang="ru-RU" dirty="0"/>
              <a:t>баллов.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Русскоязычная версия «Многомерной детской шкалы удовлетворенности </a:t>
            </a:r>
            <a:r>
              <a:rPr lang="ru-RU" dirty="0"/>
              <a:t>жизнью MSLSS» </a:t>
            </a:r>
            <a:r>
              <a:rPr lang="ru-RU" dirty="0" smtClean="0"/>
              <a:t>О.А. Сычёв, Т.О</a:t>
            </a:r>
            <a:r>
              <a:rPr lang="ru-RU" dirty="0"/>
              <a:t>. </a:t>
            </a:r>
            <a:r>
              <a:rPr lang="ru-RU" dirty="0" smtClean="0"/>
              <a:t>Гордеева и др. (8-12 лет)</a:t>
            </a:r>
          </a:p>
          <a:p>
            <a:r>
              <a:rPr lang="ru-RU" dirty="0" smtClean="0"/>
              <a:t>Шкалы:</a:t>
            </a:r>
            <a:endParaRPr lang="ru-RU" dirty="0"/>
          </a:p>
          <a:p>
            <a:r>
              <a:rPr lang="ru-RU" dirty="0" smtClean="0"/>
              <a:t>семья;</a:t>
            </a:r>
          </a:p>
          <a:p>
            <a:r>
              <a:rPr lang="ru-RU" dirty="0" smtClean="0"/>
              <a:t>школа;</a:t>
            </a:r>
          </a:p>
          <a:p>
            <a:r>
              <a:rPr lang="ru-RU" dirty="0" smtClean="0"/>
              <a:t>учителя;</a:t>
            </a:r>
          </a:p>
          <a:p>
            <a:r>
              <a:rPr lang="ru-RU" dirty="0" smtClean="0"/>
              <a:t>я сам;</a:t>
            </a:r>
          </a:p>
          <a:p>
            <a:r>
              <a:rPr lang="ru-RU" dirty="0" smtClean="0"/>
              <a:t>друзья.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Диагностика жизнестойкости и психологического </a:t>
            </a:r>
            <a:r>
              <a:rPr lang="ru-RU" dirty="0" smtClean="0"/>
              <a:t>благополучия. 3-4 классы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481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ru-RU" dirty="0"/>
              <a:t>Русскоязычная версия опросника "Шкала проявлений психологического благополучия подростков (ППБП)" В.И</a:t>
            </a:r>
            <a:r>
              <a:rPr lang="ru-RU" dirty="0" smtClean="0"/>
              <a:t>. </a:t>
            </a:r>
            <a:r>
              <a:rPr lang="ru-RU" dirty="0" err="1" smtClean="0"/>
              <a:t>Моросанова</a:t>
            </a:r>
            <a:r>
              <a:rPr lang="ru-RU" dirty="0" smtClean="0"/>
              <a:t>, И.Н. Бондаренко, Т.Г</a:t>
            </a:r>
            <a:r>
              <a:rPr lang="ru-RU" dirty="0"/>
              <a:t>. </a:t>
            </a:r>
            <a:r>
              <a:rPr lang="ru-RU" dirty="0" smtClean="0"/>
              <a:t>Фомина (</a:t>
            </a:r>
            <a:r>
              <a:rPr lang="ru-RU" dirty="0"/>
              <a:t>4-5 классы</a:t>
            </a:r>
            <a:r>
              <a:rPr lang="ru-RU" dirty="0" smtClean="0"/>
              <a:t>).</a:t>
            </a:r>
          </a:p>
          <a:p>
            <a:r>
              <a:rPr lang="ru-RU" dirty="0" smtClean="0"/>
              <a:t>* В рекомендациях распространяется на подростковый возраст.</a:t>
            </a:r>
          </a:p>
          <a:p>
            <a:endParaRPr lang="ru-RU" dirty="0" smtClean="0"/>
          </a:p>
          <a:p>
            <a:r>
              <a:rPr lang="ru-RU" dirty="0"/>
              <a:t>Критерий включения в группу риска: показатель </a:t>
            </a:r>
            <a:r>
              <a:rPr lang="ru-RU" dirty="0" smtClean="0"/>
              <a:t>«психологическое благополучие» 74 </a:t>
            </a:r>
            <a:r>
              <a:rPr lang="ru-RU" dirty="0"/>
              <a:t>и </a:t>
            </a:r>
            <a:r>
              <a:rPr lang="ru-RU" dirty="0" smtClean="0"/>
              <a:t>менее </a:t>
            </a:r>
            <a:r>
              <a:rPr lang="ru-RU" dirty="0"/>
              <a:t>баллов.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Шкалы:</a:t>
            </a:r>
          </a:p>
          <a:p>
            <a:r>
              <a:rPr lang="ru-RU" dirty="0" smtClean="0"/>
              <a:t>управление </a:t>
            </a:r>
            <a:r>
              <a:rPr lang="ru-RU" dirty="0"/>
              <a:t>собственной личностью и </a:t>
            </a:r>
            <a:r>
              <a:rPr lang="ru-RU" dirty="0" smtClean="0"/>
              <a:t>событиями;</a:t>
            </a:r>
            <a:endParaRPr lang="ru-RU" dirty="0"/>
          </a:p>
          <a:p>
            <a:r>
              <a:rPr lang="ru-RU" dirty="0" smtClean="0"/>
              <a:t>общительность;</a:t>
            </a:r>
            <a:endParaRPr lang="ru-RU" dirty="0"/>
          </a:p>
          <a:p>
            <a:r>
              <a:rPr lang="ru-RU" dirty="0" smtClean="0"/>
              <a:t>счастье;</a:t>
            </a:r>
            <a:endParaRPr lang="ru-RU" dirty="0"/>
          </a:p>
          <a:p>
            <a:r>
              <a:rPr lang="ru-RU" dirty="0" smtClean="0"/>
              <a:t>вовлеченность </a:t>
            </a:r>
            <a:r>
              <a:rPr lang="ru-RU" dirty="0"/>
              <a:t>в социальное </a:t>
            </a:r>
            <a:r>
              <a:rPr lang="ru-RU" dirty="0" smtClean="0"/>
              <a:t>взаимодействие;</a:t>
            </a:r>
            <a:endParaRPr lang="ru-RU" dirty="0"/>
          </a:p>
          <a:p>
            <a:r>
              <a:rPr lang="ru-RU" dirty="0" smtClean="0"/>
              <a:t>самооценка;</a:t>
            </a:r>
            <a:endParaRPr lang="ru-RU" dirty="0"/>
          </a:p>
          <a:p>
            <a:r>
              <a:rPr lang="ru-RU" dirty="0" smtClean="0"/>
              <a:t>душевное равновесие; </a:t>
            </a:r>
            <a:endParaRPr lang="ru-RU" dirty="0"/>
          </a:p>
          <a:p>
            <a:r>
              <a:rPr lang="ru-RU" dirty="0" smtClean="0"/>
              <a:t>психологическое благополучие.</a:t>
            </a:r>
            <a:endParaRPr lang="ru-RU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Диагностика жизнестойкости и психологического благополучия. </a:t>
            </a:r>
            <a:r>
              <a:rPr lang="ru-RU" dirty="0" smtClean="0"/>
              <a:t>5-7 классы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108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«</a:t>
            </a:r>
            <a:r>
              <a:rPr lang="ru-RU" dirty="0" err="1"/>
              <a:t>Антивитальность</a:t>
            </a:r>
            <a:r>
              <a:rPr lang="ru-RU" dirty="0"/>
              <a:t> и жизнестойкость» (</a:t>
            </a:r>
            <a:r>
              <a:rPr lang="ru-RU" dirty="0" err="1"/>
              <a:t>АВиЖС</a:t>
            </a:r>
            <a:r>
              <a:rPr lang="ru-RU" dirty="0"/>
              <a:t>) О.А</a:t>
            </a:r>
            <a:r>
              <a:rPr lang="ru-RU" dirty="0" smtClean="0"/>
              <a:t>. </a:t>
            </a:r>
            <a:r>
              <a:rPr lang="ru-RU" dirty="0" err="1" smtClean="0"/>
              <a:t>Сагалакова</a:t>
            </a:r>
            <a:r>
              <a:rPr lang="ru-RU" dirty="0" smtClean="0"/>
              <a:t>, </a:t>
            </a:r>
            <a:r>
              <a:rPr lang="ru-RU" dirty="0"/>
              <a:t>Д.В</a:t>
            </a:r>
            <a:r>
              <a:rPr lang="ru-RU" dirty="0" smtClean="0"/>
              <a:t>. </a:t>
            </a:r>
            <a:r>
              <a:rPr lang="ru-RU" dirty="0" err="1" smtClean="0"/>
              <a:t>Труевцев</a:t>
            </a:r>
            <a:r>
              <a:rPr lang="ru-RU" dirty="0" smtClean="0"/>
              <a:t> (с </a:t>
            </a:r>
            <a:r>
              <a:rPr lang="ru-RU" dirty="0"/>
              <a:t>14 </a:t>
            </a:r>
            <a:r>
              <a:rPr lang="ru-RU" dirty="0" smtClean="0"/>
              <a:t>лет).</a:t>
            </a:r>
          </a:p>
          <a:p>
            <a:r>
              <a:rPr lang="ru-RU" b="1" dirty="0"/>
              <a:t>Параметры шкалы жизнестойкости:</a:t>
            </a:r>
          </a:p>
          <a:p>
            <a:r>
              <a:rPr lang="ru-RU" dirty="0" smtClean="0"/>
              <a:t>психологическая поддержка;</a:t>
            </a:r>
            <a:endParaRPr lang="ru-RU" dirty="0"/>
          </a:p>
          <a:p>
            <a:r>
              <a:rPr lang="ru-RU" dirty="0" smtClean="0"/>
              <a:t>функциональная семья;</a:t>
            </a:r>
            <a:endParaRPr lang="ru-RU" dirty="0"/>
          </a:p>
          <a:p>
            <a:r>
              <a:rPr lang="ru-RU" dirty="0" smtClean="0"/>
              <a:t>удовлетворенность жизнью;</a:t>
            </a:r>
            <a:endParaRPr lang="ru-RU" dirty="0"/>
          </a:p>
          <a:p>
            <a:r>
              <a:rPr lang="ru-RU" dirty="0" smtClean="0"/>
              <a:t>стремление </a:t>
            </a:r>
            <a:r>
              <a:rPr lang="ru-RU" dirty="0"/>
              <a:t>к </a:t>
            </a:r>
            <a:r>
              <a:rPr lang="ru-RU" dirty="0" smtClean="0"/>
              <a:t>успеху;</a:t>
            </a:r>
            <a:endParaRPr lang="ru-RU" dirty="0"/>
          </a:p>
          <a:p>
            <a:r>
              <a:rPr lang="ru-RU" dirty="0" err="1" smtClean="0"/>
              <a:t>саморегуляция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позитивный </a:t>
            </a:r>
            <a:r>
              <a:rPr lang="ru-RU" dirty="0"/>
              <a:t>образ </a:t>
            </a:r>
            <a:r>
              <a:rPr lang="ru-RU" dirty="0" smtClean="0"/>
              <a:t>будущего.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Параметры шкалы </a:t>
            </a:r>
            <a:r>
              <a:rPr lang="ru-RU" b="1" dirty="0" err="1" smtClean="0"/>
              <a:t>антивитальности</a:t>
            </a:r>
            <a:r>
              <a:rPr lang="ru-RU" b="1" dirty="0" smtClean="0"/>
              <a:t>:</a:t>
            </a:r>
          </a:p>
          <a:p>
            <a:r>
              <a:rPr lang="ru-RU" dirty="0" err="1" smtClean="0"/>
              <a:t>антивитальные</a:t>
            </a:r>
            <a:r>
              <a:rPr lang="ru-RU" dirty="0" smtClean="0"/>
              <a:t> </a:t>
            </a:r>
            <a:r>
              <a:rPr lang="ru-RU" dirty="0"/>
              <a:t>мысли и </a:t>
            </a:r>
            <a:r>
              <a:rPr lang="ru-RU" dirty="0" smtClean="0"/>
              <a:t>действия;</a:t>
            </a:r>
          </a:p>
          <a:p>
            <a:r>
              <a:rPr lang="ru-RU" dirty="0" err="1" smtClean="0"/>
              <a:t>антивитальные</a:t>
            </a:r>
            <a:r>
              <a:rPr lang="ru-RU" dirty="0" smtClean="0"/>
              <a:t> переживания;</a:t>
            </a:r>
          </a:p>
          <a:p>
            <a:r>
              <a:rPr lang="ru-RU" dirty="0" smtClean="0"/>
              <a:t>страх </a:t>
            </a:r>
            <a:r>
              <a:rPr lang="ru-RU" dirty="0"/>
              <a:t>негативной </a:t>
            </a:r>
            <a:r>
              <a:rPr lang="ru-RU" dirty="0" smtClean="0"/>
              <a:t>оценки;</a:t>
            </a:r>
          </a:p>
          <a:p>
            <a:r>
              <a:rPr lang="ru-RU" dirty="0" err="1" smtClean="0"/>
              <a:t>микросоциальный</a:t>
            </a:r>
            <a:r>
              <a:rPr lang="ru-RU" dirty="0" smtClean="0"/>
              <a:t> климат;</a:t>
            </a:r>
          </a:p>
          <a:p>
            <a:r>
              <a:rPr lang="ru-RU" dirty="0" smtClean="0"/>
              <a:t>одиночество</a:t>
            </a:r>
            <a:r>
              <a:rPr lang="ru-RU" dirty="0"/>
              <a:t>, </a:t>
            </a:r>
            <a:r>
              <a:rPr lang="ru-RU" dirty="0" smtClean="0"/>
              <a:t>недоверчивость;</a:t>
            </a:r>
          </a:p>
          <a:p>
            <a:r>
              <a:rPr lang="ru-RU" dirty="0" smtClean="0"/>
              <a:t>вредные привычки;</a:t>
            </a:r>
          </a:p>
          <a:p>
            <a:r>
              <a:rPr lang="ru-RU" dirty="0" smtClean="0"/>
              <a:t>тревожные </a:t>
            </a:r>
            <a:r>
              <a:rPr lang="ru-RU" dirty="0" err="1" smtClean="0"/>
              <a:t>руминации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склонность </a:t>
            </a:r>
            <a:r>
              <a:rPr lang="ru-RU" dirty="0"/>
              <a:t>к асоциальному поведению.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Диагностика жизнестойкости и психологического благополучия. </a:t>
            </a:r>
            <a:r>
              <a:rPr lang="ru-RU" dirty="0" smtClean="0"/>
              <a:t>8-9 классы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828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Тест жизнестойкости </a:t>
            </a:r>
            <a:r>
              <a:rPr lang="ru-RU" dirty="0" smtClean="0"/>
              <a:t>Д.А. Леонтьев, Е.И. Рассказова (17-41 год).</a:t>
            </a:r>
          </a:p>
          <a:p>
            <a:endParaRPr lang="ru-RU" dirty="0"/>
          </a:p>
          <a:p>
            <a:r>
              <a:rPr lang="ru-RU" dirty="0"/>
              <a:t>Критерий включения в группу риска: показатель </a:t>
            </a:r>
            <a:r>
              <a:rPr lang="ru-RU" dirty="0" smtClean="0"/>
              <a:t>«жизнестойкость» 64 </a:t>
            </a:r>
            <a:r>
              <a:rPr lang="ru-RU" dirty="0"/>
              <a:t>и менее баллов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Диагностика жизнестойкости и психологического благополучия. </a:t>
            </a:r>
            <a:r>
              <a:rPr lang="ru-RU" dirty="0" smtClean="0"/>
              <a:t>10-11 классы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6582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Опросник </a:t>
            </a:r>
            <a:r>
              <a:rPr lang="ru-RU" dirty="0" smtClean="0"/>
              <a:t>«Семейные </a:t>
            </a:r>
            <a:r>
              <a:rPr lang="ru-RU" dirty="0"/>
              <a:t>эмоциональные коммуникации (</a:t>
            </a:r>
            <a:r>
              <a:rPr lang="ru-RU" dirty="0" smtClean="0"/>
              <a:t>СЭК)» А.Б</a:t>
            </a:r>
            <a:r>
              <a:rPr lang="ru-RU" dirty="0"/>
              <a:t>. Холмогорова, С.В. </a:t>
            </a:r>
            <a:r>
              <a:rPr lang="ru-RU" dirty="0" err="1" smtClean="0"/>
              <a:t>Воликова</a:t>
            </a:r>
            <a:r>
              <a:rPr lang="ru-RU" dirty="0" smtClean="0"/>
              <a:t> (18-55 лет).</a:t>
            </a:r>
          </a:p>
          <a:p>
            <a:r>
              <a:rPr lang="ru-RU" dirty="0"/>
              <a:t>Оценивает </a:t>
            </a:r>
            <a:r>
              <a:rPr lang="ru-RU" dirty="0" smtClean="0"/>
              <a:t>семейную </a:t>
            </a:r>
            <a:r>
              <a:rPr lang="ru-RU" dirty="0"/>
              <a:t>традицию </a:t>
            </a:r>
            <a:r>
              <a:rPr lang="ru-RU" dirty="0" smtClean="0"/>
              <a:t>воспитания.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Методика </a:t>
            </a:r>
            <a:r>
              <a:rPr lang="ru-RU" dirty="0" smtClean="0"/>
              <a:t>«Семантический </a:t>
            </a:r>
            <a:r>
              <a:rPr lang="ru-RU" dirty="0"/>
              <a:t>дифференциал жизненной </a:t>
            </a:r>
            <a:r>
              <a:rPr lang="ru-RU" dirty="0" smtClean="0"/>
              <a:t>ситуации» </a:t>
            </a:r>
            <a:r>
              <a:rPr lang="ru-RU" dirty="0"/>
              <a:t>(СДЖС) </a:t>
            </a:r>
            <a:r>
              <a:rPr lang="ru-RU" dirty="0" smtClean="0"/>
              <a:t>(18-56 лет).</a:t>
            </a:r>
            <a:endParaRPr lang="ru-RU" dirty="0"/>
          </a:p>
          <a:p>
            <a:r>
              <a:rPr lang="ru-RU" dirty="0"/>
              <a:t>Оценивает текущее состояние родителя (можно ли рассматривать его как </a:t>
            </a:r>
            <a:r>
              <a:rPr lang="ru-RU" dirty="0" smtClean="0"/>
              <a:t>ресурс?)</a:t>
            </a:r>
            <a:endParaRPr lang="ru-RU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 smtClean="0"/>
              <a:t>Методики измерения детско-родительских отношений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0879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6D11E536-BFA1-4409-A438-A175E4EF2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Психодиагностика </a:t>
            </a:r>
            <a:r>
              <a:rPr lang="ru-RU" dirty="0"/>
              <a:t>(по Л.Ф. </a:t>
            </a:r>
            <a:r>
              <a:rPr lang="ru-RU" dirty="0" err="1"/>
              <a:t>Бурлачук</a:t>
            </a:r>
            <a:r>
              <a:rPr lang="ru-RU" dirty="0"/>
              <a:t>) – область психологической </a:t>
            </a:r>
            <a:r>
              <a:rPr lang="ru-RU" dirty="0" smtClean="0"/>
              <a:t>науки, разрабатывающая </a:t>
            </a:r>
            <a:r>
              <a:rPr lang="ru-RU" dirty="0"/>
              <a:t>теорию, принципы и инструменты </a:t>
            </a:r>
            <a:r>
              <a:rPr lang="ru-RU" dirty="0" smtClean="0"/>
              <a:t>оценки </a:t>
            </a:r>
            <a:r>
              <a:rPr lang="ru-RU" dirty="0"/>
              <a:t>и измерения индивидуально-психологических </a:t>
            </a:r>
            <a:r>
              <a:rPr lang="ru-RU" dirty="0" smtClean="0"/>
              <a:t>особенностей личности.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CAF5ED0-A84C-4C85-8E79-1AE9584021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Психологический тест — стандартизированная методика, направленная на измерение индивидуальных свойств и качеств респондента (психофизиологических и личностных характеристик, способностей, знаний и навыков, состояний</a:t>
            </a:r>
            <a:r>
              <a:rPr lang="ru-RU" dirty="0" smtClean="0"/>
              <a:t>).</a:t>
            </a:r>
          </a:p>
          <a:p>
            <a:r>
              <a:rPr lang="ru-RU" dirty="0" smtClean="0"/>
              <a:t>Характеристики теста:</a:t>
            </a:r>
          </a:p>
          <a:p>
            <a:r>
              <a:rPr lang="ru-RU" dirty="0" smtClean="0"/>
              <a:t>а) целевая аудитория (возраст, специфика);</a:t>
            </a:r>
          </a:p>
          <a:p>
            <a:r>
              <a:rPr lang="ru-RU" dirty="0" smtClean="0"/>
              <a:t>б) стандартизированный набор вопросов;</a:t>
            </a:r>
          </a:p>
          <a:p>
            <a:r>
              <a:rPr lang="ru-RU" dirty="0" smtClean="0"/>
              <a:t>в) теоретическое и эмпирическое обоснование </a:t>
            </a:r>
            <a:r>
              <a:rPr lang="ru-RU" dirty="0" err="1" smtClean="0"/>
              <a:t>валидности</a:t>
            </a:r>
            <a:r>
              <a:rPr lang="ru-RU" dirty="0" smtClean="0"/>
              <a:t> теста.</a:t>
            </a: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1DA8F9-4C6D-4AE7-84FA-6DB4150C8D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 smtClean="0"/>
              <a:t>Понятие психологической диагностики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00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Русскоязычная версия опросника </a:t>
            </a:r>
            <a:r>
              <a:rPr lang="ru-RU" dirty="0" smtClean="0"/>
              <a:t>«Здоровый </a:t>
            </a:r>
            <a:r>
              <a:rPr lang="ru-RU" dirty="0"/>
              <a:t>образ </a:t>
            </a:r>
            <a:r>
              <a:rPr lang="ru-RU" dirty="0" smtClean="0"/>
              <a:t>жизни» (17-65 лет).</a:t>
            </a:r>
            <a:endParaRPr lang="ru-RU" dirty="0"/>
          </a:p>
          <a:p>
            <a:r>
              <a:rPr lang="ru-RU" dirty="0"/>
              <a:t>Исследуется 3 конструкта наблюдаемого поведения </a:t>
            </a:r>
            <a:r>
              <a:rPr lang="ru-RU" dirty="0" smtClean="0"/>
              <a:t>и </a:t>
            </a:r>
            <a:r>
              <a:rPr lang="ru-RU" dirty="0"/>
              <a:t>3 конструкта </a:t>
            </a:r>
            <a:r>
              <a:rPr lang="ru-RU" dirty="0" smtClean="0"/>
              <a:t>относящиеся </a:t>
            </a:r>
            <a:r>
              <a:rPr lang="ru-RU" dirty="0"/>
              <a:t>к когнитивным и эмоциональным компонентам благополучия (психосоциального благополучия</a:t>
            </a:r>
            <a:r>
              <a:rPr lang="ru-RU" dirty="0" smtClean="0"/>
              <a:t>).</a:t>
            </a:r>
            <a:endParaRPr lang="ru-RU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Шкалы (наблюдаемого </a:t>
            </a:r>
            <a:r>
              <a:rPr lang="ru-RU" dirty="0" smtClean="0"/>
              <a:t>поведения):</a:t>
            </a:r>
          </a:p>
          <a:p>
            <a:r>
              <a:rPr lang="ru-RU" dirty="0"/>
              <a:t>ответственность за </a:t>
            </a:r>
            <a:r>
              <a:rPr lang="ru-RU" dirty="0" smtClean="0"/>
              <a:t>здоровье;</a:t>
            </a:r>
          </a:p>
          <a:p>
            <a:r>
              <a:rPr lang="ru-RU" dirty="0"/>
              <a:t>физическая </a:t>
            </a:r>
            <a:r>
              <a:rPr lang="ru-RU" dirty="0" smtClean="0"/>
              <a:t>активность;</a:t>
            </a:r>
          </a:p>
          <a:p>
            <a:r>
              <a:rPr lang="ru-RU" dirty="0" smtClean="0"/>
              <a:t>питание.</a:t>
            </a:r>
          </a:p>
          <a:p>
            <a:r>
              <a:rPr lang="ru-RU" dirty="0"/>
              <a:t>Шкалы (относящиеся к когнитивным и эмоциональным компонентам </a:t>
            </a:r>
            <a:r>
              <a:rPr lang="ru-RU" dirty="0" smtClean="0"/>
              <a:t>благополучия):</a:t>
            </a:r>
            <a:endParaRPr lang="ru-RU" dirty="0"/>
          </a:p>
          <a:p>
            <a:r>
              <a:rPr lang="ru-RU" dirty="0"/>
              <a:t>духовный </a:t>
            </a:r>
            <a:r>
              <a:rPr lang="ru-RU" dirty="0" smtClean="0"/>
              <a:t>рост;</a:t>
            </a:r>
          </a:p>
          <a:p>
            <a:r>
              <a:rPr lang="ru-RU" dirty="0"/>
              <a:t>межличностные </a:t>
            </a:r>
            <a:r>
              <a:rPr lang="ru-RU" dirty="0" smtClean="0"/>
              <a:t>отношения;</a:t>
            </a:r>
          </a:p>
          <a:p>
            <a:r>
              <a:rPr lang="ru-RU" dirty="0"/>
              <a:t>управление </a:t>
            </a:r>
            <a:r>
              <a:rPr lang="ru-RU" dirty="0" smtClean="0"/>
              <a:t>стрессом.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Методики измерения детско-родительских </a:t>
            </a:r>
            <a:r>
              <a:rPr lang="ru-RU" dirty="0" smtClean="0"/>
              <a:t>отношений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33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− </a:t>
            </a:r>
            <a:r>
              <a:rPr lang="ru-RU" dirty="0"/>
              <a:t>принцип </a:t>
            </a:r>
            <a:r>
              <a:rPr lang="ru-RU" dirty="0" err="1"/>
              <a:t>ненанесения</a:t>
            </a:r>
            <a:r>
              <a:rPr lang="ru-RU" dirty="0"/>
              <a:t> ущерба </a:t>
            </a:r>
            <a:r>
              <a:rPr lang="ru-RU" dirty="0" smtClean="0"/>
              <a:t>испытуемому;</a:t>
            </a:r>
            <a:endParaRPr lang="ru-RU" dirty="0"/>
          </a:p>
          <a:p>
            <a:r>
              <a:rPr lang="ru-RU" dirty="0"/>
              <a:t>− принцип компетентности </a:t>
            </a:r>
            <a:r>
              <a:rPr lang="ru-RU" dirty="0" smtClean="0"/>
              <a:t>психолога;</a:t>
            </a:r>
            <a:endParaRPr lang="ru-RU" dirty="0"/>
          </a:p>
          <a:p>
            <a:r>
              <a:rPr lang="ru-RU" dirty="0"/>
              <a:t>− принцип беспристрастности </a:t>
            </a:r>
            <a:r>
              <a:rPr lang="ru-RU" dirty="0" smtClean="0"/>
              <a:t>психолога;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− </a:t>
            </a:r>
            <a:r>
              <a:rPr lang="ru-RU" dirty="0"/>
              <a:t>принцип </a:t>
            </a:r>
            <a:r>
              <a:rPr lang="ru-RU" dirty="0" smtClean="0"/>
              <a:t>конфиденциальности;</a:t>
            </a:r>
            <a:endParaRPr lang="ru-RU" dirty="0"/>
          </a:p>
          <a:p>
            <a:r>
              <a:rPr lang="ru-RU" dirty="0"/>
              <a:t>− принцип осведомленного </a:t>
            </a:r>
            <a:r>
              <a:rPr lang="ru-RU" dirty="0" smtClean="0"/>
              <a:t>согласия;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− правило взаимоуважения психолога и испытуемого;</a:t>
            </a:r>
          </a:p>
          <a:p>
            <a:r>
              <a:rPr lang="ru-RU" dirty="0"/>
              <a:t>− правило адекватности методик;</a:t>
            </a:r>
          </a:p>
          <a:p>
            <a:r>
              <a:rPr lang="ru-RU" dirty="0"/>
              <a:t>− правило безопасности применяемых методик;</a:t>
            </a:r>
          </a:p>
          <a:p>
            <a:r>
              <a:rPr lang="ru-RU" dirty="0" smtClean="0"/>
              <a:t>− </a:t>
            </a:r>
            <a:r>
              <a:rPr lang="ru-RU" dirty="0"/>
              <a:t>правило предупреждения неправильных действий </a:t>
            </a:r>
            <a:r>
              <a:rPr lang="ru-RU" dirty="0" smtClean="0"/>
              <a:t>заказчика. Психолог информирует испытуемого о характере передаваемой заказчику информации и делает это только после получения согласия испытуемого;</a:t>
            </a:r>
          </a:p>
          <a:p>
            <a:r>
              <a:rPr lang="ru-RU" dirty="0" smtClean="0"/>
              <a:t>− </a:t>
            </a:r>
            <a:r>
              <a:rPr lang="ru-RU" dirty="0"/>
              <a:t>правило сотрудничества психолога и </a:t>
            </a:r>
            <a:r>
              <a:rPr lang="ru-RU" dirty="0" smtClean="0"/>
              <a:t>заказчика;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 smtClean="0"/>
              <a:t>Принципы </a:t>
            </a:r>
            <a:r>
              <a:rPr lang="ru-RU" dirty="0"/>
              <a:t>и </a:t>
            </a:r>
            <a:r>
              <a:rPr lang="ru-RU" dirty="0" smtClean="0"/>
              <a:t>правила психологической диагностики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4104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− правило обоснованности результатов исследований психолога;</a:t>
            </a:r>
          </a:p>
          <a:p>
            <a:r>
              <a:rPr lang="ru-RU" dirty="0" smtClean="0"/>
              <a:t>− </a:t>
            </a:r>
            <a:r>
              <a:rPr lang="ru-RU" dirty="0"/>
              <a:t>правило научности результатов </a:t>
            </a:r>
            <a:r>
              <a:rPr lang="ru-RU" dirty="0" smtClean="0"/>
              <a:t>исследования;</a:t>
            </a:r>
            <a:endParaRPr lang="ru-RU" dirty="0"/>
          </a:p>
          <a:p>
            <a:r>
              <a:rPr lang="ru-RU" dirty="0"/>
              <a:t>− правило взвешенности сведений </a:t>
            </a:r>
            <a:r>
              <a:rPr lang="ru-RU" dirty="0" smtClean="0"/>
              <a:t>психологического </a:t>
            </a:r>
            <a:r>
              <a:rPr lang="ru-RU" dirty="0"/>
              <a:t>характера. Психолог передает заказчику результаты </a:t>
            </a:r>
            <a:r>
              <a:rPr lang="ru-RU" dirty="0" smtClean="0"/>
              <a:t>исследований </a:t>
            </a:r>
            <a:r>
              <a:rPr lang="ru-RU" dirty="0"/>
              <a:t>в терминах и понятиях, известных </a:t>
            </a:r>
            <a:r>
              <a:rPr lang="ru-RU" dirty="0" smtClean="0"/>
              <a:t>заказчику, в </a:t>
            </a:r>
            <a:r>
              <a:rPr lang="ru-RU" dirty="0"/>
              <a:t>форме конкретных рекомендаций;</a:t>
            </a:r>
          </a:p>
          <a:p>
            <a:r>
              <a:rPr lang="ru-RU" dirty="0"/>
              <a:t>− правило кодирования </a:t>
            </a:r>
            <a:r>
              <a:rPr lang="ru-RU" dirty="0" smtClean="0"/>
              <a:t>сведений;</a:t>
            </a:r>
            <a:endParaRPr lang="ru-RU" dirty="0"/>
          </a:p>
          <a:p>
            <a:r>
              <a:rPr lang="ru-RU" dirty="0"/>
              <a:t>− правило контролируемого хранения сведений </a:t>
            </a:r>
            <a:r>
              <a:rPr lang="ru-RU" dirty="0" smtClean="0"/>
              <a:t>психологического характера.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5965825" y="1481138"/>
            <a:ext cx="5181600" cy="4828182"/>
          </a:xfrm>
        </p:spPr>
        <p:txBody>
          <a:bodyPr>
            <a:normAutofit fontScale="92500" lnSpcReduction="20000"/>
          </a:bodyPr>
          <a:lstStyle/>
          <a:p>
            <a:r>
              <a:rPr lang="ru-RU" sz="1900" dirty="0"/>
              <a:t>Федеральный закон от 29.12.2012 № 273-ФЗ «Об образовании в Российской Федерации»</a:t>
            </a:r>
          </a:p>
          <a:p>
            <a:r>
              <a:rPr lang="ru-RU" sz="1900" dirty="0"/>
              <a:t>Приказ ГУ от 12.02.2014 № 1527 «О деятельности педагога-психолога в образовательных организациях Алтайского края»</a:t>
            </a:r>
          </a:p>
          <a:p>
            <a:r>
              <a:rPr lang="ru-RU" sz="1900" dirty="0"/>
              <a:t>Распоряжение </a:t>
            </a:r>
            <a:r>
              <a:rPr lang="ru-RU" sz="1900" dirty="0" err="1"/>
              <a:t>Минпросвещения</a:t>
            </a:r>
            <a:r>
              <a:rPr lang="ru-RU" sz="1900" dirty="0"/>
              <a:t> России от 28.12.2020 N Р-193 "Об утверждении методических рекомендаций по системе функционирования психологических служб в общеобразовательных организациях" (вместе с "Системой функционирования психологических служб в общеобразовательных организациях. Методические рекомендации") и др. документы</a:t>
            </a:r>
            <a:r>
              <a:rPr lang="ru-RU" sz="1900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 smtClean="0"/>
              <a:t>Правила </a:t>
            </a:r>
            <a:r>
              <a:rPr lang="ru-RU" dirty="0"/>
              <a:t>психологической диагностики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737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/>
              <a:t>Группа риска - обучающиеся, испытывающие негативное влияние от средовых и/или </a:t>
            </a:r>
            <a:r>
              <a:rPr lang="ru-RU" dirty="0" err="1"/>
              <a:t>внутриличностных</a:t>
            </a:r>
            <a:r>
              <a:rPr lang="ru-RU" dirty="0"/>
              <a:t> факторов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Факторы, </a:t>
            </a:r>
            <a:r>
              <a:rPr lang="ru-RU" dirty="0"/>
              <a:t>которые могут иметь негативное </a:t>
            </a:r>
            <a:r>
              <a:rPr lang="ru-RU" dirty="0" smtClean="0"/>
              <a:t>воздействие: </a:t>
            </a:r>
          </a:p>
          <a:p>
            <a:r>
              <a:rPr lang="ru-RU" dirty="0" smtClean="0"/>
              <a:t>1. Социально-экономические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Медико-биологические;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Психолого-педагогические;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. Ценностно-этические.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5951984" y="1412776"/>
            <a:ext cx="5181600" cy="3096344"/>
          </a:xfrm>
        </p:spPr>
        <p:txBody>
          <a:bodyPr>
            <a:normAutofit/>
          </a:bodyPr>
          <a:lstStyle/>
          <a:p>
            <a:r>
              <a:rPr lang="ru-RU" dirty="0" smtClean="0"/>
              <a:t>Целевые показатели риска:</a:t>
            </a:r>
          </a:p>
          <a:p>
            <a:r>
              <a:rPr lang="ru-RU" dirty="0" smtClean="0"/>
              <a:t>1. Мотивация учения;</a:t>
            </a:r>
          </a:p>
          <a:p>
            <a:r>
              <a:rPr lang="ru-RU" dirty="0" smtClean="0"/>
              <a:t>2. показатели жизнестойкости / психологическое благополучие;</a:t>
            </a:r>
          </a:p>
          <a:p>
            <a:r>
              <a:rPr lang="ru-RU" dirty="0" smtClean="0"/>
              <a:t>3. склонность к </a:t>
            </a:r>
            <a:r>
              <a:rPr lang="ru-RU" dirty="0" err="1" smtClean="0"/>
              <a:t>девиантному</a:t>
            </a:r>
            <a:r>
              <a:rPr lang="ru-RU" dirty="0" smtClean="0"/>
              <a:t> поведению;</a:t>
            </a:r>
          </a:p>
          <a:p>
            <a:r>
              <a:rPr lang="ru-RU" dirty="0" smtClean="0"/>
              <a:t>4. социальный статус в коллективе;</a:t>
            </a:r>
          </a:p>
          <a:p>
            <a:r>
              <a:rPr lang="ru-RU" dirty="0" smtClean="0"/>
              <a:t>5. признаки одарённости.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Методологические основания диагностической технологии</a:t>
            </a:r>
          </a:p>
          <a:p>
            <a:r>
              <a:rPr lang="ru-RU" dirty="0" smtClean="0"/>
              <a:t>группы риска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778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 smtClean="0"/>
              <a:t>Диагностическая технология выявления обучающихся группы риска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3352" y="2530852"/>
            <a:ext cx="2088232" cy="20882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Сбор согласий на психолого-педагогическое сопровождение</a:t>
            </a:r>
          </a:p>
          <a:p>
            <a:pPr algn="ctr"/>
            <a:r>
              <a:rPr lang="ru-RU" dirty="0" smtClean="0"/>
              <a:t>(согласовывается с педагогом-психологом)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99656" y="1356858"/>
            <a:ext cx="3358197" cy="70398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Диагностика мотивации (сентябрь-октябрь)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98826" y="5229199"/>
            <a:ext cx="3358196" cy="9198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Диагностика жизнестойкости и психологического благополучия</a:t>
            </a:r>
          </a:p>
          <a:p>
            <a:pPr algn="ctr"/>
            <a:r>
              <a:rPr lang="ru-RU" dirty="0" smtClean="0"/>
              <a:t>(ноябрь)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98827" y="2242846"/>
            <a:ext cx="3359023" cy="8670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Социометрия</a:t>
            </a:r>
          </a:p>
          <a:p>
            <a:pPr algn="ctr"/>
            <a:r>
              <a:rPr lang="ru-RU" dirty="0" smtClean="0"/>
              <a:t>(классный руководитель)</a:t>
            </a:r>
          </a:p>
          <a:p>
            <a:pPr algn="ctr"/>
            <a:r>
              <a:rPr lang="ru-RU" dirty="0" smtClean="0"/>
              <a:t>(октябрь)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00486" y="3243192"/>
            <a:ext cx="3358195" cy="8797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Диагностика адаптации 1, 5, 10 и вновь сборных классов</a:t>
            </a:r>
          </a:p>
          <a:p>
            <a:pPr algn="ctr"/>
            <a:r>
              <a:rPr lang="ru-RU" dirty="0" smtClean="0"/>
              <a:t>(сентябрь-октябрь)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stCxn id="5" idx="3"/>
            <a:endCxn id="6" idx="1"/>
          </p:cNvCxnSpPr>
          <p:nvPr/>
        </p:nvCxnSpPr>
        <p:spPr>
          <a:xfrm flipV="1">
            <a:off x="2351584" y="1708853"/>
            <a:ext cx="648072" cy="1866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3"/>
            <a:endCxn id="7" idx="1"/>
          </p:cNvCxnSpPr>
          <p:nvPr/>
        </p:nvCxnSpPr>
        <p:spPr>
          <a:xfrm>
            <a:off x="2351584" y="3574968"/>
            <a:ext cx="647242" cy="2114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3"/>
            <a:endCxn id="8" idx="1"/>
          </p:cNvCxnSpPr>
          <p:nvPr/>
        </p:nvCxnSpPr>
        <p:spPr>
          <a:xfrm flipV="1">
            <a:off x="2351584" y="2676360"/>
            <a:ext cx="647243" cy="898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5" idx="3"/>
            <a:endCxn id="9" idx="1"/>
          </p:cNvCxnSpPr>
          <p:nvPr/>
        </p:nvCxnSpPr>
        <p:spPr>
          <a:xfrm>
            <a:off x="2351584" y="3574968"/>
            <a:ext cx="648902" cy="1080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6" idx="3"/>
            <a:endCxn id="21" idx="1"/>
          </p:cNvCxnSpPr>
          <p:nvPr/>
        </p:nvCxnSpPr>
        <p:spPr>
          <a:xfrm>
            <a:off x="6357853" y="1708853"/>
            <a:ext cx="1142303" cy="108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7500156" y="1356858"/>
            <a:ext cx="2808312" cy="9216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Группа риска (углубленная диагностика с педагогом-психологом)</a:t>
            </a:r>
            <a:endParaRPr lang="ru-RU" dirty="0"/>
          </a:p>
        </p:txBody>
      </p:sp>
      <p:cxnSp>
        <p:nvCxnSpPr>
          <p:cNvPr id="24" name="Прямая со стрелкой 23"/>
          <p:cNvCxnSpPr>
            <a:stCxn id="7" idx="3"/>
            <a:endCxn id="21" idx="1"/>
          </p:cNvCxnSpPr>
          <p:nvPr/>
        </p:nvCxnSpPr>
        <p:spPr>
          <a:xfrm flipV="1">
            <a:off x="6357022" y="1817687"/>
            <a:ext cx="1143134" cy="38714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8" idx="3"/>
            <a:endCxn id="21" idx="1"/>
          </p:cNvCxnSpPr>
          <p:nvPr/>
        </p:nvCxnSpPr>
        <p:spPr>
          <a:xfrm flipV="1">
            <a:off x="6357850" y="1817687"/>
            <a:ext cx="1142306" cy="8586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9" idx="3"/>
            <a:endCxn id="21" idx="1"/>
          </p:cNvCxnSpPr>
          <p:nvPr/>
        </p:nvCxnSpPr>
        <p:spPr>
          <a:xfrm flipV="1">
            <a:off x="6358681" y="1817687"/>
            <a:ext cx="1141475" cy="1865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Прямоугольник 86"/>
          <p:cNvSpPr/>
          <p:nvPr/>
        </p:nvSpPr>
        <p:spPr>
          <a:xfrm>
            <a:off x="2999656" y="4218036"/>
            <a:ext cx="3359025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Социально-психологическое тестирование (СПТ)</a:t>
            </a:r>
          </a:p>
          <a:p>
            <a:pPr algn="ctr"/>
            <a:r>
              <a:rPr lang="ru-RU" dirty="0" smtClean="0"/>
              <a:t>(сентябрь-октябрь)(?) </a:t>
            </a:r>
            <a:endParaRPr lang="ru-RU" dirty="0"/>
          </a:p>
        </p:txBody>
      </p:sp>
      <p:cxnSp>
        <p:nvCxnSpPr>
          <p:cNvPr id="89" name="Прямая со стрелкой 88"/>
          <p:cNvCxnSpPr>
            <a:stCxn id="5" idx="3"/>
            <a:endCxn id="87" idx="1"/>
          </p:cNvCxnSpPr>
          <p:nvPr/>
        </p:nvCxnSpPr>
        <p:spPr>
          <a:xfrm>
            <a:off x="2351584" y="3574968"/>
            <a:ext cx="648072" cy="10751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>
            <a:stCxn id="87" idx="3"/>
            <a:endCxn id="21" idx="1"/>
          </p:cNvCxnSpPr>
          <p:nvPr/>
        </p:nvCxnSpPr>
        <p:spPr>
          <a:xfrm flipV="1">
            <a:off x="6358681" y="1817687"/>
            <a:ext cx="1141475" cy="28323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Прямоугольник 204"/>
          <p:cNvSpPr/>
          <p:nvPr/>
        </p:nvSpPr>
        <p:spPr>
          <a:xfrm>
            <a:off x="7320136" y="3039290"/>
            <a:ext cx="4752528" cy="26180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Условия проведения диагностики НЕ психологом:</a:t>
            </a:r>
          </a:p>
          <a:p>
            <a:r>
              <a:rPr lang="ru-RU" dirty="0"/>
              <a:t>а) отсутствие необходимости наблюдения за ходом выполнения теста;</a:t>
            </a:r>
          </a:p>
          <a:p>
            <a:r>
              <a:rPr lang="ru-RU" dirty="0"/>
              <a:t>б) наличие доступной и легко транслируемой инструкции;</a:t>
            </a:r>
          </a:p>
          <a:p>
            <a:r>
              <a:rPr lang="ru-RU" dirty="0"/>
              <a:t>в) доверительные отношения между специалистом проводящим диагностику и обучающимися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4772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dirty="0" smtClean="0"/>
              <a:t>Рекомендованные методики </a:t>
            </a:r>
            <a:r>
              <a:rPr lang="ru-RU" dirty="0"/>
              <a:t>измерения мотивации учения в начальной школе </a:t>
            </a:r>
            <a:r>
              <a:rPr lang="ru-RU" dirty="0" smtClean="0">
                <a:solidFill>
                  <a:srgbClr val="FF0000"/>
                </a:solidFill>
              </a:rPr>
              <a:t>отсутствуют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Однако мы можем использовать:</a:t>
            </a:r>
          </a:p>
          <a:p>
            <a:r>
              <a:rPr lang="ru-RU" dirty="0" smtClean="0"/>
              <a:t>а) анкета </a:t>
            </a:r>
            <a:r>
              <a:rPr lang="ru-RU" dirty="0"/>
              <a:t>для оценки уровня школьной мотивации </a:t>
            </a:r>
            <a:r>
              <a:rPr lang="ru-RU" dirty="0" smtClean="0"/>
              <a:t>Н.Г</a:t>
            </a:r>
            <a:r>
              <a:rPr lang="ru-RU" dirty="0"/>
              <a:t>. </a:t>
            </a:r>
            <a:r>
              <a:rPr lang="ru-RU" dirty="0" err="1"/>
              <a:t>Лускановой</a:t>
            </a:r>
            <a:r>
              <a:rPr lang="ru-RU" dirty="0"/>
              <a:t> (1-4 </a:t>
            </a:r>
            <a:r>
              <a:rPr lang="ru-RU" dirty="0" smtClean="0"/>
              <a:t>классы);</a:t>
            </a:r>
          </a:p>
          <a:p>
            <a:r>
              <a:rPr lang="ru-RU" dirty="0"/>
              <a:t>Критерий включения в группу риска: </a:t>
            </a:r>
            <a:r>
              <a:rPr lang="ru-RU" dirty="0" smtClean="0"/>
              <a:t>ниже 10 баллов.</a:t>
            </a:r>
          </a:p>
          <a:p>
            <a:r>
              <a:rPr lang="ru-RU" dirty="0" smtClean="0"/>
              <a:t>б)</a:t>
            </a:r>
            <a:r>
              <a:rPr lang="ru-RU" dirty="0"/>
              <a:t> </a:t>
            </a:r>
            <a:r>
              <a:rPr lang="ru-RU" dirty="0" smtClean="0"/>
              <a:t>шкала </a:t>
            </a:r>
            <a:r>
              <a:rPr lang="ru-RU" dirty="0"/>
              <a:t>явной тревожности CMAS </a:t>
            </a:r>
            <a:r>
              <a:rPr lang="ru-RU" dirty="0" smtClean="0"/>
              <a:t>адаптация А.М. Прихожан (7-12 лет) – рекомендована в методических рекомендациях (2020);</a:t>
            </a:r>
          </a:p>
          <a:p>
            <a:r>
              <a:rPr lang="ru-RU" dirty="0"/>
              <a:t>Критерий включения в группу риска: </a:t>
            </a:r>
            <a:r>
              <a:rPr lang="ru-RU" dirty="0" smtClean="0"/>
              <a:t>балл стен равный 10.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Диагностика </a:t>
            </a:r>
            <a:r>
              <a:rPr lang="ru-RU" dirty="0" smtClean="0"/>
              <a:t>мотивации</a:t>
            </a:r>
          </a:p>
          <a:p>
            <a:r>
              <a:rPr lang="ru-RU" dirty="0" smtClean="0"/>
              <a:t>1-4 классы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107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«Методика </a:t>
            </a:r>
            <a:r>
              <a:rPr lang="ru-RU" dirty="0"/>
              <a:t>диагностики мотивации учения и эмоционального отношения к учению в средних и старших классах </a:t>
            </a:r>
            <a:r>
              <a:rPr lang="ru-RU" dirty="0" smtClean="0"/>
              <a:t>школы»</a:t>
            </a:r>
            <a:r>
              <a:rPr lang="ru-RU" dirty="0"/>
              <a:t> А.Д.</a:t>
            </a:r>
            <a:r>
              <a:rPr lang="ru-RU" dirty="0" smtClean="0"/>
              <a:t> Андреевой, </a:t>
            </a:r>
            <a:r>
              <a:rPr lang="ru-RU" dirty="0"/>
              <a:t>А.М</a:t>
            </a:r>
            <a:r>
              <a:rPr lang="ru-RU" dirty="0" smtClean="0"/>
              <a:t>. Прихожан (</a:t>
            </a:r>
            <a:r>
              <a:rPr lang="ru-RU" dirty="0"/>
              <a:t>10-16 лет</a:t>
            </a:r>
            <a:r>
              <a:rPr lang="ru-RU" dirty="0" smtClean="0"/>
              <a:t>).</a:t>
            </a:r>
          </a:p>
          <a:p>
            <a:r>
              <a:rPr lang="ru-RU" dirty="0"/>
              <a:t>Критерий включения в группу риска: </a:t>
            </a:r>
            <a:r>
              <a:rPr lang="en-US" dirty="0" smtClean="0"/>
              <a:t>V </a:t>
            </a:r>
            <a:r>
              <a:rPr lang="ru-RU" dirty="0" smtClean="0"/>
              <a:t>уровень по интегративному показателю.</a:t>
            </a: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Шкалы: </a:t>
            </a:r>
          </a:p>
          <a:p>
            <a:r>
              <a:rPr lang="ru-RU" dirty="0"/>
              <a:t>Познавательная </a:t>
            </a:r>
            <a:r>
              <a:rPr lang="ru-RU" dirty="0" smtClean="0"/>
              <a:t>активность;</a:t>
            </a:r>
            <a:endParaRPr lang="ru-RU" dirty="0"/>
          </a:p>
          <a:p>
            <a:r>
              <a:rPr lang="ru-RU" dirty="0" smtClean="0"/>
              <a:t>Тревожность;</a:t>
            </a:r>
            <a:endParaRPr lang="ru-RU" dirty="0"/>
          </a:p>
          <a:p>
            <a:r>
              <a:rPr lang="ru-RU" dirty="0" smtClean="0"/>
              <a:t>Гнев;</a:t>
            </a:r>
            <a:endParaRPr lang="ru-RU" dirty="0"/>
          </a:p>
          <a:p>
            <a:r>
              <a:rPr lang="ru-RU" dirty="0"/>
              <a:t>Мотивация </a:t>
            </a:r>
            <a:r>
              <a:rPr lang="ru-RU" dirty="0" smtClean="0"/>
              <a:t>достижения.</a:t>
            </a:r>
            <a:endParaRPr lang="ru-RU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Диагностика мотивации</a:t>
            </a:r>
          </a:p>
          <a:p>
            <a:r>
              <a:rPr lang="ru-RU" dirty="0" smtClean="0"/>
              <a:t>5-9 </a:t>
            </a:r>
            <a:r>
              <a:rPr lang="ru-RU" dirty="0"/>
              <a:t>классы</a:t>
            </a:r>
          </a:p>
        </p:txBody>
      </p:sp>
    </p:spTree>
    <p:extLst>
      <p:ext uri="{BB962C8B-B14F-4D97-AF65-F5344CB8AC3E}">
        <p14:creationId xmlns:p14="http://schemas.microsoft.com/office/powerpoint/2010/main" val="241433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Шкалы академической мотивации (ШАМ-Ш) версия для школьников и студентов колледжей Т.О. Гордеевой, О.А. Сычёва и др. </a:t>
            </a:r>
            <a:r>
              <a:rPr lang="ru-RU" dirty="0"/>
              <a:t>(15-20 лет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r>
              <a:rPr lang="ru-RU" dirty="0" smtClean="0"/>
              <a:t>Критерий включения в группу риска: </a:t>
            </a:r>
            <a:r>
              <a:rPr lang="ru-RU" dirty="0" err="1" smtClean="0"/>
              <a:t>амотивация</a:t>
            </a:r>
            <a:r>
              <a:rPr lang="ru-RU" dirty="0" smtClean="0"/>
              <a:t> выше 2,5 баллов.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dirty="0"/>
              <a:t>Диагностика мотивации</a:t>
            </a:r>
          </a:p>
          <a:p>
            <a:r>
              <a:rPr lang="ru-RU" dirty="0" smtClean="0"/>
              <a:t>10-11 классы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/>
              <a:t>Шкалы:</a:t>
            </a:r>
          </a:p>
          <a:p>
            <a:r>
              <a:rPr lang="ru-RU" dirty="0"/>
              <a:t>Познавательные мотивы</a:t>
            </a:r>
          </a:p>
          <a:p>
            <a:r>
              <a:rPr lang="ru-RU" dirty="0"/>
              <a:t>Мотивы достижения</a:t>
            </a:r>
          </a:p>
          <a:p>
            <a:r>
              <a:rPr lang="ru-RU" dirty="0"/>
              <a:t>Мотивы саморазвития</a:t>
            </a:r>
          </a:p>
          <a:p>
            <a:r>
              <a:rPr lang="ru-RU" dirty="0"/>
              <a:t>Мотивы самоуважения</a:t>
            </a:r>
          </a:p>
          <a:p>
            <a:r>
              <a:rPr lang="ru-RU" dirty="0" err="1"/>
              <a:t>Интроецированные</a:t>
            </a:r>
            <a:r>
              <a:rPr lang="ru-RU" dirty="0"/>
              <a:t> мотивы</a:t>
            </a:r>
          </a:p>
          <a:p>
            <a:r>
              <a:rPr lang="ru-RU" dirty="0" err="1"/>
              <a:t>Экстернальные</a:t>
            </a:r>
            <a:r>
              <a:rPr lang="ru-RU" dirty="0"/>
              <a:t> мотивы позитивные</a:t>
            </a:r>
          </a:p>
          <a:p>
            <a:r>
              <a:rPr lang="ru-RU" dirty="0" err="1"/>
              <a:t>Экстернальные</a:t>
            </a:r>
            <a:r>
              <a:rPr lang="ru-RU" dirty="0"/>
              <a:t> мотивы негативные</a:t>
            </a:r>
          </a:p>
          <a:p>
            <a:r>
              <a:rPr lang="ru-RU" dirty="0" err="1"/>
              <a:t>Амотивация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710961"/>
      </p:ext>
    </p:extLst>
  </p:cSld>
  <p:clrMapOvr>
    <a:masterClrMapping/>
  </p:clrMapOvr>
</p:sld>
</file>

<file path=ppt/theme/theme1.xml><?xml version="1.0" encoding="utf-8"?>
<a:theme xmlns:a="http://schemas.openxmlformats.org/drawingml/2006/main" name="Атлас">
  <a:themeElements>
    <a:clrScheme name="Атлас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Атлас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тлас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1569</TotalTime>
  <Words>1605</Words>
  <Application>Microsoft Office PowerPoint</Application>
  <DocSecurity>0</DocSecurity>
  <PresentationFormat>Произвольный</PresentationFormat>
  <Paragraphs>225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Атлас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ТОИПКРО</dc:creator>
  <cp:keywords/>
  <dc:description/>
  <cp:lastModifiedBy>Сидоровъ и 7А</cp:lastModifiedBy>
  <cp:revision>766</cp:revision>
  <dcterms:created xsi:type="dcterms:W3CDTF">2019-08-15T10:09:47Z</dcterms:created>
  <dcterms:modified xsi:type="dcterms:W3CDTF">2025-04-16T05:44:43Z</dcterms:modified>
  <cp:category/>
  <dc:identifier/>
  <cp:contentStatus/>
  <dc:language/>
  <cp:version/>
</cp:coreProperties>
</file>